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4.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comments/modernComment_18B_447BCEFD.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200_9374E70B.xml" ContentType="application/vnd.ms-powerpoint.comments+xml"/>
  <Override PartName="/ppt/notesSlides/notesSlide22.xml" ContentType="application/vnd.openxmlformats-officedocument.presentationml.notesSlide+xml"/>
  <Override PartName="/ppt/comments/modernComment_1E7_ED0159C4.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1E9_86778C7.xml" ContentType="application/vnd.ms-powerpoint.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EB_683B2608.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ED_A325A3F8.xml" ContentType="application/vnd.ms-powerpoint.comments+xml"/>
  <Override PartName="/ppt/notesSlides/notesSlide29.xml" ContentType="application/vnd.openxmlformats-officedocument.presentationml.notesSlide+xml"/>
  <Override PartName="/ppt/comments/modernComment_20F_9991443D.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225_4EDD1B82.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3E_B40142F6.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modernComment_14C_6C36FE54.xml" ContentType="application/vnd.ms-powerpoint.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modernComment_136_41E0BE32.xml" ContentType="application/vnd.ms-powerpoint.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omments/modernComment_145_1277ADD.xml" ContentType="application/vnd.ms-powerpoint.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4" r:id="rId16"/>
    <p:sldMasterId id="2147483919" r:id="rId17"/>
    <p:sldMasterId id="2147483940" r:id="rId18"/>
  </p:sldMasterIdLst>
  <p:notesMasterIdLst>
    <p:notesMasterId r:id="rId119"/>
  </p:notesMasterIdLst>
  <p:handoutMasterIdLst>
    <p:handoutMasterId r:id="rId120"/>
  </p:handoutMasterIdLst>
  <p:sldIdLst>
    <p:sldId id="395" r:id="rId19"/>
    <p:sldId id="381" r:id="rId20"/>
    <p:sldId id="509" r:id="rId21"/>
    <p:sldId id="282" r:id="rId22"/>
    <p:sldId id="421" r:id="rId23"/>
    <p:sldId id="510" r:id="rId24"/>
    <p:sldId id="480" r:id="rId25"/>
    <p:sldId id="481" r:id="rId26"/>
    <p:sldId id="464" r:id="rId27"/>
    <p:sldId id="547" r:id="rId28"/>
    <p:sldId id="403" r:id="rId29"/>
    <p:sldId id="482" r:id="rId30"/>
    <p:sldId id="292" r:id="rId31"/>
    <p:sldId id="484" r:id="rId32"/>
    <p:sldId id="293" r:id="rId33"/>
    <p:sldId id="485" r:id="rId34"/>
    <p:sldId id="296" r:id="rId35"/>
    <p:sldId id="297" r:id="rId36"/>
    <p:sldId id="298" r:id="rId37"/>
    <p:sldId id="259" r:id="rId38"/>
    <p:sldId id="512" r:id="rId39"/>
    <p:sldId id="526" r:id="rId40"/>
    <p:sldId id="487" r:id="rId41"/>
    <p:sldId id="488" r:id="rId42"/>
    <p:sldId id="489" r:id="rId43"/>
    <p:sldId id="490" r:id="rId44"/>
    <p:sldId id="491" r:id="rId45"/>
    <p:sldId id="492" r:id="rId46"/>
    <p:sldId id="493" r:id="rId47"/>
    <p:sldId id="527" r:id="rId48"/>
    <p:sldId id="497" r:id="rId49"/>
    <p:sldId id="528" r:id="rId50"/>
    <p:sldId id="278" r:id="rId51"/>
    <p:sldId id="496" r:id="rId52"/>
    <p:sldId id="549" r:id="rId53"/>
    <p:sldId id="548" r:id="rId54"/>
    <p:sldId id="530" r:id="rId55"/>
    <p:sldId id="516" r:id="rId56"/>
    <p:sldId id="550" r:id="rId57"/>
    <p:sldId id="552" r:id="rId58"/>
    <p:sldId id="551" r:id="rId59"/>
    <p:sldId id="319" r:id="rId60"/>
    <p:sldId id="318" r:id="rId61"/>
    <p:sldId id="320" r:id="rId62"/>
    <p:sldId id="311" r:id="rId63"/>
    <p:sldId id="529" r:id="rId64"/>
    <p:sldId id="331" r:id="rId65"/>
    <p:sldId id="518" r:id="rId66"/>
    <p:sldId id="553" r:id="rId67"/>
    <p:sldId id="554" r:id="rId68"/>
    <p:sldId id="307" r:id="rId69"/>
    <p:sldId id="329" r:id="rId70"/>
    <p:sldId id="332" r:id="rId71"/>
    <p:sldId id="333" r:id="rId72"/>
    <p:sldId id="334" r:id="rId73"/>
    <p:sldId id="301" r:id="rId74"/>
    <p:sldId id="517" r:id="rId75"/>
    <p:sldId id="555" r:id="rId76"/>
    <p:sldId id="556" r:id="rId77"/>
    <p:sldId id="532" r:id="rId78"/>
    <p:sldId id="557" r:id="rId79"/>
    <p:sldId id="559" r:id="rId80"/>
    <p:sldId id="567" r:id="rId81"/>
    <p:sldId id="286" r:id="rId82"/>
    <p:sldId id="310" r:id="rId83"/>
    <p:sldId id="315" r:id="rId84"/>
    <p:sldId id="312" r:id="rId85"/>
    <p:sldId id="313" r:id="rId86"/>
    <p:sldId id="314" r:id="rId87"/>
    <p:sldId id="317" r:id="rId88"/>
    <p:sldId id="558" r:id="rId89"/>
    <p:sldId id="560" r:id="rId90"/>
    <p:sldId id="561" r:id="rId91"/>
    <p:sldId id="562" r:id="rId92"/>
    <p:sldId id="563" r:id="rId93"/>
    <p:sldId id="564" r:id="rId94"/>
    <p:sldId id="565" r:id="rId95"/>
    <p:sldId id="325" r:id="rId96"/>
    <p:sldId id="322" r:id="rId97"/>
    <p:sldId id="327" r:id="rId98"/>
    <p:sldId id="328" r:id="rId99"/>
    <p:sldId id="435" r:id="rId100"/>
    <p:sldId id="502" r:id="rId101"/>
    <p:sldId id="503" r:id="rId102"/>
    <p:sldId id="536" r:id="rId103"/>
    <p:sldId id="534" r:id="rId104"/>
    <p:sldId id="537" r:id="rId105"/>
    <p:sldId id="538" r:id="rId106"/>
    <p:sldId id="533" r:id="rId107"/>
    <p:sldId id="535" r:id="rId108"/>
    <p:sldId id="539" r:id="rId109"/>
    <p:sldId id="540" r:id="rId110"/>
    <p:sldId id="519" r:id="rId111"/>
    <p:sldId id="520" r:id="rId112"/>
    <p:sldId id="541" r:id="rId113"/>
    <p:sldId id="542" r:id="rId114"/>
    <p:sldId id="505" r:id="rId115"/>
    <p:sldId id="506" r:id="rId116"/>
    <p:sldId id="508" r:id="rId117"/>
    <p:sldId id="281"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95"/>
            <p14:sldId id="381"/>
          </p14:sldIdLst>
        </p14:section>
        <p14:section name="Introduction" id="{74D578F3-540A-4906-9C53-2BCD4A14E28A}">
          <p14:sldIdLst>
            <p14:sldId id="509"/>
          </p14:sldIdLst>
        </p14:section>
        <p14:section name="ARM Recap" id="{BC6F5B47-EA3C-4D15-B686-16D43370A53A}">
          <p14:sldIdLst>
            <p14:sldId id="282"/>
            <p14:sldId id="421"/>
            <p14:sldId id="510"/>
            <p14:sldId id="480"/>
            <p14:sldId id="481"/>
            <p14:sldId id="464"/>
            <p14:sldId id="547"/>
            <p14:sldId id="403"/>
            <p14:sldId id="482"/>
            <p14:sldId id="292"/>
            <p14:sldId id="484"/>
            <p14:sldId id="293"/>
            <p14:sldId id="485"/>
            <p14:sldId id="296"/>
            <p14:sldId id="297"/>
            <p14:sldId id="298"/>
            <p14:sldId id="259"/>
            <p14:sldId id="512"/>
            <p14:sldId id="526"/>
            <p14:sldId id="487"/>
            <p14:sldId id="488"/>
            <p14:sldId id="489"/>
            <p14:sldId id="490"/>
            <p14:sldId id="491"/>
            <p14:sldId id="492"/>
            <p14:sldId id="493"/>
            <p14:sldId id="527"/>
            <p14:sldId id="497"/>
            <p14:sldId id="528"/>
            <p14:sldId id="278"/>
            <p14:sldId id="496"/>
            <p14:sldId id="549"/>
            <p14:sldId id="548"/>
            <p14:sldId id="530"/>
            <p14:sldId id="516"/>
            <p14:sldId id="550"/>
            <p14:sldId id="552"/>
            <p14:sldId id="551"/>
            <p14:sldId id="319"/>
            <p14:sldId id="318"/>
            <p14:sldId id="320"/>
            <p14:sldId id="311"/>
            <p14:sldId id="529"/>
            <p14:sldId id="331"/>
            <p14:sldId id="518"/>
            <p14:sldId id="553"/>
            <p14:sldId id="554"/>
            <p14:sldId id="307"/>
            <p14:sldId id="329"/>
            <p14:sldId id="332"/>
            <p14:sldId id="333"/>
            <p14:sldId id="334"/>
            <p14:sldId id="301"/>
            <p14:sldId id="517"/>
            <p14:sldId id="555"/>
            <p14:sldId id="556"/>
            <p14:sldId id="532"/>
            <p14:sldId id="557"/>
            <p14:sldId id="559"/>
            <p14:sldId id="567"/>
            <p14:sldId id="286"/>
            <p14:sldId id="310"/>
            <p14:sldId id="315"/>
            <p14:sldId id="312"/>
            <p14:sldId id="313"/>
            <p14:sldId id="314"/>
            <p14:sldId id="317"/>
            <p14:sldId id="558"/>
            <p14:sldId id="560"/>
            <p14:sldId id="561"/>
            <p14:sldId id="562"/>
            <p14:sldId id="563"/>
            <p14:sldId id="564"/>
            <p14:sldId id="565"/>
            <p14:sldId id="325"/>
            <p14:sldId id="322"/>
            <p14:sldId id="327"/>
            <p14:sldId id="328"/>
            <p14:sldId id="435"/>
            <p14:sldId id="502"/>
            <p14:sldId id="503"/>
            <p14:sldId id="536"/>
            <p14:sldId id="534"/>
            <p14:sldId id="537"/>
            <p14:sldId id="538"/>
            <p14:sldId id="533"/>
            <p14:sldId id="535"/>
            <p14:sldId id="539"/>
            <p14:sldId id="540"/>
            <p14:sldId id="519"/>
            <p14:sldId id="520"/>
            <p14:sldId id="541"/>
            <p14:sldId id="542"/>
            <p14:sldId id="505"/>
            <p14:sldId id="506"/>
            <p14:sldId id="508"/>
            <p14:sldId id="28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0C38F-4F30-4DF1-A201-5497F8032F8C}" v="2" dt="2021-09-16T15:55:39.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6" autoAdjust="0"/>
    <p:restoredTop sz="78707" autoAdjust="0"/>
  </p:normalViewPr>
  <p:slideViewPr>
    <p:cSldViewPr snapToGrid="0">
      <p:cViewPr varScale="1">
        <p:scale>
          <a:sx n="96" d="100"/>
          <a:sy n="96" d="100"/>
        </p:scale>
        <p:origin x="35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117" Type="http://schemas.openxmlformats.org/officeDocument/2006/relationships/slide" Target="slides/slide99.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slide" Target="slides/slide50.xml"/><Relationship Id="rId84" Type="http://schemas.openxmlformats.org/officeDocument/2006/relationships/slide" Target="slides/slide66.xml"/><Relationship Id="rId89" Type="http://schemas.openxmlformats.org/officeDocument/2006/relationships/slide" Target="slides/slide71.xml"/><Relationship Id="rId112" Type="http://schemas.openxmlformats.org/officeDocument/2006/relationships/slide" Target="slides/slide94.xml"/><Relationship Id="rId16" Type="http://schemas.openxmlformats.org/officeDocument/2006/relationships/slideMaster" Target="slideMasters/slideMaster13.xml"/><Relationship Id="rId107" Type="http://schemas.openxmlformats.org/officeDocument/2006/relationships/slide" Target="slides/slide89.xml"/><Relationship Id="rId11" Type="http://schemas.openxmlformats.org/officeDocument/2006/relationships/slideMaster" Target="slideMasters/slideMaster8.xml"/><Relationship Id="rId32" Type="http://schemas.openxmlformats.org/officeDocument/2006/relationships/slide" Target="slides/slide14.xml"/><Relationship Id="rId37" Type="http://schemas.openxmlformats.org/officeDocument/2006/relationships/slide" Target="slides/slide19.xml"/><Relationship Id="rId53" Type="http://schemas.openxmlformats.org/officeDocument/2006/relationships/slide" Target="slides/slide35.xml"/><Relationship Id="rId58" Type="http://schemas.openxmlformats.org/officeDocument/2006/relationships/slide" Target="slides/slide40.xml"/><Relationship Id="rId74" Type="http://schemas.openxmlformats.org/officeDocument/2006/relationships/slide" Target="slides/slide56.xml"/><Relationship Id="rId79" Type="http://schemas.openxmlformats.org/officeDocument/2006/relationships/slide" Target="slides/slide61.xml"/><Relationship Id="rId102" Type="http://schemas.openxmlformats.org/officeDocument/2006/relationships/slide" Target="slides/slide84.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2.xml"/><Relationship Id="rId95" Type="http://schemas.openxmlformats.org/officeDocument/2006/relationships/slide" Target="slides/slide77.xml"/><Relationship Id="rId22" Type="http://schemas.openxmlformats.org/officeDocument/2006/relationships/slide" Target="slides/slide4.xml"/><Relationship Id="rId27" Type="http://schemas.openxmlformats.org/officeDocument/2006/relationships/slide" Target="slides/slide9.xml"/><Relationship Id="rId43" Type="http://schemas.openxmlformats.org/officeDocument/2006/relationships/slide" Target="slides/slide25.xml"/><Relationship Id="rId48" Type="http://schemas.openxmlformats.org/officeDocument/2006/relationships/slide" Target="slides/slide30.xml"/><Relationship Id="rId64" Type="http://schemas.openxmlformats.org/officeDocument/2006/relationships/slide" Target="slides/slide46.xml"/><Relationship Id="rId69" Type="http://schemas.openxmlformats.org/officeDocument/2006/relationships/slide" Target="slides/slide51.xml"/><Relationship Id="rId113" Type="http://schemas.openxmlformats.org/officeDocument/2006/relationships/slide" Target="slides/slide95.xml"/><Relationship Id="rId118" Type="http://schemas.openxmlformats.org/officeDocument/2006/relationships/slide" Target="slides/slide100.xml"/><Relationship Id="rId80" Type="http://schemas.openxmlformats.org/officeDocument/2006/relationships/slide" Target="slides/slide62.xml"/><Relationship Id="rId85" Type="http://schemas.openxmlformats.org/officeDocument/2006/relationships/slide" Target="slides/slide67.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5.xml"/><Relationship Id="rId38" Type="http://schemas.openxmlformats.org/officeDocument/2006/relationships/slide" Target="slides/slide20.xml"/><Relationship Id="rId59" Type="http://schemas.openxmlformats.org/officeDocument/2006/relationships/slide" Target="slides/slide41.xml"/><Relationship Id="rId103" Type="http://schemas.openxmlformats.org/officeDocument/2006/relationships/slide" Target="slides/slide85.xml"/><Relationship Id="rId108" Type="http://schemas.openxmlformats.org/officeDocument/2006/relationships/slide" Target="slides/slide90.xml"/><Relationship Id="rId124" Type="http://schemas.openxmlformats.org/officeDocument/2006/relationships/tableStyles" Target="tableStyles.xml"/><Relationship Id="rId54" Type="http://schemas.openxmlformats.org/officeDocument/2006/relationships/slide" Target="slides/slide36.xml"/><Relationship Id="rId70" Type="http://schemas.openxmlformats.org/officeDocument/2006/relationships/slide" Target="slides/slide52.xml"/><Relationship Id="rId75" Type="http://schemas.openxmlformats.org/officeDocument/2006/relationships/slide" Target="slides/slide57.xml"/><Relationship Id="rId91" Type="http://schemas.openxmlformats.org/officeDocument/2006/relationships/slide" Target="slides/slide73.xml"/><Relationship Id="rId96" Type="http://schemas.openxmlformats.org/officeDocument/2006/relationships/slide" Target="slides/slide7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5.xml"/><Relationship Id="rId28" Type="http://schemas.openxmlformats.org/officeDocument/2006/relationships/slide" Target="slides/slide10.xml"/><Relationship Id="rId49" Type="http://schemas.openxmlformats.org/officeDocument/2006/relationships/slide" Target="slides/slide31.xml"/><Relationship Id="rId114" Type="http://schemas.openxmlformats.org/officeDocument/2006/relationships/slide" Target="slides/slide96.xml"/><Relationship Id="rId119" Type="http://schemas.openxmlformats.org/officeDocument/2006/relationships/notesMaster" Target="notesMasters/notesMaster1.xml"/><Relationship Id="rId44" Type="http://schemas.openxmlformats.org/officeDocument/2006/relationships/slide" Target="slides/slide26.xml"/><Relationship Id="rId60" Type="http://schemas.openxmlformats.org/officeDocument/2006/relationships/slide" Target="slides/slide42.xml"/><Relationship Id="rId65" Type="http://schemas.openxmlformats.org/officeDocument/2006/relationships/slide" Target="slides/slide47.xml"/><Relationship Id="rId81" Type="http://schemas.openxmlformats.org/officeDocument/2006/relationships/slide" Target="slides/slide63.xml"/><Relationship Id="rId86" Type="http://schemas.openxmlformats.org/officeDocument/2006/relationships/slide" Target="slides/slide68.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109" Type="http://schemas.openxmlformats.org/officeDocument/2006/relationships/slide" Target="slides/slide9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6" Type="http://schemas.openxmlformats.org/officeDocument/2006/relationships/slide" Target="slides/slide58.xml"/><Relationship Id="rId97" Type="http://schemas.openxmlformats.org/officeDocument/2006/relationships/slide" Target="slides/slide79.xml"/><Relationship Id="rId104" Type="http://schemas.openxmlformats.org/officeDocument/2006/relationships/slide" Target="slides/slide86.xml"/><Relationship Id="rId120" Type="http://schemas.openxmlformats.org/officeDocument/2006/relationships/handoutMaster" Target="handoutMasters/handoutMaster1.xml"/><Relationship Id="rId125"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slide" Target="slides/slide53.xml"/><Relationship Id="rId92" Type="http://schemas.openxmlformats.org/officeDocument/2006/relationships/slide" Target="slides/slide74.xml"/><Relationship Id="rId2" Type="http://schemas.openxmlformats.org/officeDocument/2006/relationships/customXml" Target="../customXml/item2.xml"/><Relationship Id="rId29" Type="http://schemas.openxmlformats.org/officeDocument/2006/relationships/slide" Target="slides/slide11.xml"/><Relationship Id="rId24" Type="http://schemas.openxmlformats.org/officeDocument/2006/relationships/slide" Target="slides/slide6.xml"/><Relationship Id="rId40" Type="http://schemas.openxmlformats.org/officeDocument/2006/relationships/slide" Target="slides/slide22.xml"/><Relationship Id="rId45" Type="http://schemas.openxmlformats.org/officeDocument/2006/relationships/slide" Target="slides/slide27.xml"/><Relationship Id="rId66" Type="http://schemas.openxmlformats.org/officeDocument/2006/relationships/slide" Target="slides/slide48.xml"/><Relationship Id="rId87" Type="http://schemas.openxmlformats.org/officeDocument/2006/relationships/slide" Target="slides/slide69.xml"/><Relationship Id="rId110" Type="http://schemas.openxmlformats.org/officeDocument/2006/relationships/slide" Target="slides/slide92.xml"/><Relationship Id="rId115" Type="http://schemas.openxmlformats.org/officeDocument/2006/relationships/slide" Target="slides/slide97.xml"/><Relationship Id="rId61" Type="http://schemas.openxmlformats.org/officeDocument/2006/relationships/slide" Target="slides/slide43.xml"/><Relationship Id="rId82" Type="http://schemas.openxmlformats.org/officeDocument/2006/relationships/slide" Target="slides/slide64.xml"/><Relationship Id="rId19" Type="http://schemas.openxmlformats.org/officeDocument/2006/relationships/slide" Target="slides/slide1.xml"/><Relationship Id="rId14" Type="http://schemas.openxmlformats.org/officeDocument/2006/relationships/slideMaster" Target="slideMasters/slideMaster11.xml"/><Relationship Id="rId30" Type="http://schemas.openxmlformats.org/officeDocument/2006/relationships/slide" Target="slides/slide12.xml"/><Relationship Id="rId35" Type="http://schemas.openxmlformats.org/officeDocument/2006/relationships/slide" Target="slides/slide17.xml"/><Relationship Id="rId56" Type="http://schemas.openxmlformats.org/officeDocument/2006/relationships/slide" Target="slides/slide38.xml"/><Relationship Id="rId77" Type="http://schemas.openxmlformats.org/officeDocument/2006/relationships/slide" Target="slides/slide59.xml"/><Relationship Id="rId100" Type="http://schemas.openxmlformats.org/officeDocument/2006/relationships/slide" Target="slides/slide82.xml"/><Relationship Id="rId105" Type="http://schemas.openxmlformats.org/officeDocument/2006/relationships/slide" Target="slides/slide87.xml"/><Relationship Id="rId126"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slide" Target="slides/slide54.xml"/><Relationship Id="rId93" Type="http://schemas.openxmlformats.org/officeDocument/2006/relationships/slide" Target="slides/slide75.xml"/><Relationship Id="rId98" Type="http://schemas.openxmlformats.org/officeDocument/2006/relationships/slide" Target="slides/slide80.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7.xml"/><Relationship Id="rId46" Type="http://schemas.openxmlformats.org/officeDocument/2006/relationships/slide" Target="slides/slide28.xml"/><Relationship Id="rId67" Type="http://schemas.openxmlformats.org/officeDocument/2006/relationships/slide" Target="slides/slide49.xml"/><Relationship Id="rId116" Type="http://schemas.openxmlformats.org/officeDocument/2006/relationships/slide" Target="slides/slide98.xml"/><Relationship Id="rId20" Type="http://schemas.openxmlformats.org/officeDocument/2006/relationships/slide" Target="slides/slide2.xml"/><Relationship Id="rId41" Type="http://schemas.openxmlformats.org/officeDocument/2006/relationships/slide" Target="slides/slide23.xml"/><Relationship Id="rId62" Type="http://schemas.openxmlformats.org/officeDocument/2006/relationships/slide" Target="slides/slide44.xml"/><Relationship Id="rId83" Type="http://schemas.openxmlformats.org/officeDocument/2006/relationships/slide" Target="slides/slide65.xml"/><Relationship Id="rId88" Type="http://schemas.openxmlformats.org/officeDocument/2006/relationships/slide" Target="slides/slide70.xml"/><Relationship Id="rId111" Type="http://schemas.openxmlformats.org/officeDocument/2006/relationships/slide" Target="slides/slide93.xml"/><Relationship Id="rId15" Type="http://schemas.openxmlformats.org/officeDocument/2006/relationships/slideMaster" Target="slideMasters/slideMaster12.xml"/><Relationship Id="rId36" Type="http://schemas.openxmlformats.org/officeDocument/2006/relationships/slide" Target="slides/slide18.xml"/><Relationship Id="rId57" Type="http://schemas.openxmlformats.org/officeDocument/2006/relationships/slide" Target="slides/slide39.xml"/><Relationship Id="rId106" Type="http://schemas.openxmlformats.org/officeDocument/2006/relationships/slide" Target="slides/slide88.xml"/><Relationship Id="rId10" Type="http://schemas.openxmlformats.org/officeDocument/2006/relationships/slideMaster" Target="slideMasters/slideMaster7.xml"/><Relationship Id="rId31" Type="http://schemas.openxmlformats.org/officeDocument/2006/relationships/slide" Target="slides/slide13.xml"/><Relationship Id="rId52" Type="http://schemas.openxmlformats.org/officeDocument/2006/relationships/slide" Target="slides/slide34.xml"/><Relationship Id="rId73" Type="http://schemas.openxmlformats.org/officeDocument/2006/relationships/slide" Target="slides/slide55.xml"/><Relationship Id="rId78" Type="http://schemas.openxmlformats.org/officeDocument/2006/relationships/slide" Target="slides/slide60.xml"/><Relationship Id="rId94" Type="http://schemas.openxmlformats.org/officeDocument/2006/relationships/slide" Target="slides/slide76.xml"/><Relationship Id="rId99" Type="http://schemas.openxmlformats.org/officeDocument/2006/relationships/slide" Target="slides/slide81.xml"/><Relationship Id="rId101" Type="http://schemas.openxmlformats.org/officeDocument/2006/relationships/slide" Target="slides/slide83.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omments/modernComment_136_41E0BE32.xml><?xml version="1.0" encoding="utf-8"?>
<p188:cmLst xmlns:a="http://schemas.openxmlformats.org/drawingml/2006/main" xmlns:r="http://schemas.openxmlformats.org/officeDocument/2006/relationships" xmlns:p188="http://schemas.microsoft.com/office/powerpoint/2018/8/main">
  <p188:cm id="{B1BA5852-FCD1-4EDD-A72C-9EBBDF978441}" authorId="{00000000-0000-0000-0000-000000000000}" created="2021-07-07T16:05:06.947">
    <pc:sldMkLst xmlns:pc="http://schemas.microsoft.com/office/powerpoint/2013/main/command">
      <pc:docMk/>
      <pc:sldMk cId="1105247794" sldId="310"/>
    </pc:sldMkLst>
    <p188:txBody>
      <a:bodyPr/>
      <a:lstStyle/>
      <a:p>
        <a:r>
          <a:rPr lang="en-US"/>
          <a:t>We probably want to replace this with modules?</a:t>
        </a:r>
      </a:p>
    </p188:txBody>
  </p188:cm>
</p188:cmLst>
</file>

<file path=ppt/comments/modernComment_13E_B40142F6.xml><?xml version="1.0" encoding="utf-8"?>
<p188:cmLst xmlns:a="http://schemas.openxmlformats.org/drawingml/2006/main" xmlns:r="http://schemas.openxmlformats.org/officeDocument/2006/relationships" xmlns:p188="http://schemas.microsoft.com/office/powerpoint/2018/8/main">
  <p188:cm id="{DD6611F8-97B8-43CA-8173-611953F0F597}" authorId="{00000000-0000-0000-0000-000000000000}" created="2021-07-07T15:59:23.839">
    <pc:sldMkLst xmlns:pc="http://schemas.microsoft.com/office/powerpoint/2013/main/command">
      <pc:docMk/>
      <pc:sldMk cId="3019981558" sldId="318"/>
    </pc:sldMkLst>
    <p188:txBody>
      <a:bodyPr/>
      <a:lstStyle/>
      <a:p>
        <a:r>
          <a:rPr lang="en-US"/>
          <a:t>should we talk aboutr interpolation instead? Do we want to remove this slide entirely</a:t>
        </a:r>
      </a:p>
    </p188:txBody>
  </p188:cm>
</p188:cmLst>
</file>

<file path=ppt/comments/modernComment_145_1277ADD.xml><?xml version="1.0" encoding="utf-8"?>
<p188:cmLst xmlns:a="http://schemas.openxmlformats.org/drawingml/2006/main" xmlns:r="http://schemas.openxmlformats.org/officeDocument/2006/relationships" xmlns:p188="http://schemas.microsoft.com/office/powerpoint/2018/8/main">
  <p188:cm id="{5053B85F-03E9-40A1-9AB8-64AD5C54F8B5}" authorId="{00000000-0000-0000-0000-000000000000}" created="2021-07-07T16:06:30.632">
    <pc:sldMkLst xmlns:pc="http://schemas.microsoft.com/office/powerpoint/2013/main/command">
      <pc:docMk/>
      <pc:sldMk cId="19364573" sldId="325"/>
    </pc:sldMkLst>
    <p188:txBody>
      <a:bodyPr/>
      <a:lstStyle/>
      <a:p>
        <a:r>
          <a:rPr lang="en-US"/>
          <a:t>I hid these slides. We definitely want to discuss modules instead.</a:t>
        </a:r>
      </a:p>
    </p188:txBody>
  </p188:cm>
</p188:cmLst>
</file>

<file path=ppt/comments/modernComment_14C_6C36FE54.xml><?xml version="1.0" encoding="utf-8"?>
<p188:cmLst xmlns:a="http://schemas.openxmlformats.org/drawingml/2006/main" xmlns:r="http://schemas.openxmlformats.org/officeDocument/2006/relationships" xmlns:p188="http://schemas.microsoft.com/office/powerpoint/2018/8/main">
  <p188:cm id="{7B630DA8-8F4A-4DE0-9AEE-E62351CA976A}" authorId="{00000000-0000-0000-0000-000000000000}" created="2021-07-07T16:03:31.711">
    <ac:deMkLst xmlns:ac="http://schemas.microsoft.com/office/drawing/2013/main/command">
      <pc:docMk xmlns:pc="http://schemas.microsoft.com/office/powerpoint/2013/main/command"/>
      <pc:sldMk xmlns:pc="http://schemas.microsoft.com/office/powerpoint/2013/main/command" cId="1815543380" sldId="332"/>
      <ac:picMk id="5" creationId="{35DD4ABC-6098-4473-A1DC-D42E5B6F5B6E}"/>
    </ac:deMkLst>
    <p188:replyLst>
      <p188:reply id="{798AEDD6-131C-490D-B032-C6BAB85F4135}" authorId="{00000000-0000-0000-0000-000000000000}" created="2021-07-07T16:04:04.790">
        <p188:txBody>
          <a:bodyPr/>
          <a:lstStyle/>
          <a:p>
            <a:r>
              <a:rPr lang="en-US"/>
              <a:t>also update url below
</a:t>
            </a:r>
          </a:p>
        </p188:txBody>
      </p188:reply>
    </p188:replyLst>
    <p188:txBody>
      <a:bodyPr/>
      <a:lstStyle/>
      <a:p>
        <a:r>
          <a:rPr lang="en-US"/>
          <a:t>updated image</a:t>
        </a:r>
      </a:p>
    </p188:txBody>
  </p188:cm>
</p188:cmLst>
</file>

<file path=ppt/comments/modernComment_18B_447BCEFD.xml><?xml version="1.0" encoding="utf-8"?>
<p188:cmLst xmlns:a="http://schemas.openxmlformats.org/drawingml/2006/main" xmlns:r="http://schemas.openxmlformats.org/officeDocument/2006/relationships" xmlns:p188="http://schemas.microsoft.com/office/powerpoint/2018/8/main">
  <p188:cm id="{4E169896-EC78-4148-8D7F-00C329F151D3}" authorId="{00000000-0000-0000-0000-000000000000}" created="2021-07-07T15:49:33.696">
    <pc:sldMkLst xmlns:pc="http://schemas.microsoft.com/office/powerpoint/2013/main/command">
      <pc:docMk/>
      <pc:sldMk cId="1148964605" sldId="395"/>
    </pc:sldMkLst>
    <p188:txBody>
      <a:bodyPr/>
      <a:lstStyle/>
      <a:p>
        <a:r>
          <a:rPr lang="en-US"/>
          <a:t>Replaced image with bicep code</a:t>
        </a:r>
      </a:p>
    </p188:txBody>
  </p188:cm>
</p188:cmLst>
</file>

<file path=ppt/comments/modernComment_1E7_ED0159C4.xml><?xml version="1.0" encoding="utf-8"?>
<p188:cmLst xmlns:a="http://schemas.openxmlformats.org/drawingml/2006/main" xmlns:r="http://schemas.openxmlformats.org/officeDocument/2006/relationships" xmlns:p188="http://schemas.microsoft.com/office/powerpoint/2018/8/main">
  <p188:cm id="{3B20B939-76A6-4D80-9F58-D060F8CA8A70}" authorId="{00000000-0000-0000-0000-000000000000}" created="2021-07-07T15:52:10.047">
    <pc:sldMkLst xmlns:pc="http://schemas.microsoft.com/office/powerpoint/2013/main/command">
      <pc:docMk/>
      <pc:sldMk cId="3976288708" sldId="487"/>
    </pc:sldMkLst>
    <p188:txBody>
      <a:bodyPr/>
      <a:lstStyle/>
      <a:p>
        <a:r>
          <a:rPr lang="en-US"/>
          <a:t>I don't know if there is an equivalent of the empty template in bicep. </a:t>
        </a:r>
      </a:p>
    </p188:txBody>
  </p188:cm>
</p188:cmLst>
</file>

<file path=ppt/comments/modernComment_1E9_86778C7.xml><?xml version="1.0" encoding="utf-8"?>
<p188:cmLst xmlns:a="http://schemas.openxmlformats.org/drawingml/2006/main" xmlns:r="http://schemas.openxmlformats.org/officeDocument/2006/relationships" xmlns:p188="http://schemas.microsoft.com/office/powerpoint/2018/8/main">
  <p188:cm id="{23B7F506-5267-49AD-B055-134E904BE3AA}" authorId="{00000000-0000-0000-0000-000000000000}" created="2021-07-07T15:53:11.178">
    <ac:deMkLst xmlns:ac="http://schemas.microsoft.com/office/drawing/2013/main/command">
      <pc:docMk xmlns:pc="http://schemas.microsoft.com/office/powerpoint/2013/main/command"/>
      <pc:sldMk xmlns:pc="http://schemas.microsoft.com/office/powerpoint/2013/main/command" cId="140998855" sldId="489"/>
      <ac:picMk id="5" creationId="{546EE67A-8A1F-4FA2-A519-1D022DBF18AC}"/>
    </ac:deMkLst>
    <p188:txBody>
      <a:bodyPr/>
      <a:lstStyle/>
      <a:p>
        <a:r>
          <a:rPr lang="en-US"/>
          <a:t>replaced image with Bicep</a:t>
        </a:r>
      </a:p>
    </p188:txBody>
  </p188:cm>
</p188:cmLst>
</file>

<file path=ppt/comments/modernComment_1EB_683B2608.xml><?xml version="1.0" encoding="utf-8"?>
<p188:cmLst xmlns:a="http://schemas.openxmlformats.org/drawingml/2006/main" xmlns:r="http://schemas.openxmlformats.org/officeDocument/2006/relationships" xmlns:p188="http://schemas.microsoft.com/office/powerpoint/2018/8/main">
  <p188:cm id="{3D7CB4BA-BCD8-4EA7-B6D1-72C746435F61}" authorId="{00000000-0000-0000-0000-000000000000}" created="2021-07-07T15:55:16.426">
    <pc:sldMkLst xmlns:pc="http://schemas.microsoft.com/office/powerpoint/2013/main/command">
      <pc:docMk/>
      <pc:sldMk cId="1748706824" sldId="491"/>
    </pc:sldMkLst>
    <p188:txBody>
      <a:bodyPr/>
      <a:lstStyle/>
      <a:p>
        <a:r>
          <a:rPr lang="en-US"/>
          <a:t>updated image</a:t>
        </a:r>
      </a:p>
    </p188:txBody>
  </p188:cm>
</p188:cmLst>
</file>

<file path=ppt/comments/modernComment_1ED_A325A3F8.xml><?xml version="1.0" encoding="utf-8"?>
<p188:cmLst xmlns:a="http://schemas.openxmlformats.org/drawingml/2006/main" xmlns:r="http://schemas.openxmlformats.org/officeDocument/2006/relationships" xmlns:p188="http://schemas.microsoft.com/office/powerpoint/2018/8/main">
  <p188:cm id="{2B2DD851-D362-4640-91C8-617DBC86C928}" authorId="{00000000-0000-0000-0000-000000000000}" created="2021-07-07T15:56:31.420">
    <ac:deMkLst xmlns:ac="http://schemas.microsoft.com/office/drawing/2013/main/command">
      <pc:docMk xmlns:pc="http://schemas.microsoft.com/office/powerpoint/2013/main/command"/>
      <pc:sldMk xmlns:pc="http://schemas.microsoft.com/office/powerpoint/2013/main/command" cId="2737153016" sldId="493"/>
      <ac:picMk id="9" creationId="{6CDEF23C-6CA5-4D48-9D2E-26E7B5ECEA1A}"/>
    </ac:deMkLst>
    <p188:txBody>
      <a:bodyPr/>
      <a:lstStyle/>
      <a:p>
        <a:r>
          <a:rPr lang="en-US"/>
          <a:t>new image</a:t>
        </a:r>
      </a:p>
    </p188:txBody>
  </p188:cm>
</p188:cmLst>
</file>

<file path=ppt/comments/modernComment_200_9374E70B.xml><?xml version="1.0" encoding="utf-8"?>
<p188:cmLst xmlns:a="http://schemas.openxmlformats.org/drawingml/2006/main" xmlns:r="http://schemas.openxmlformats.org/officeDocument/2006/relationships" xmlns:p188="http://schemas.microsoft.com/office/powerpoint/2018/8/main">
  <p188:cm id="{7051B7D3-9DF6-4592-9114-78A615A3E31D}" authorId="{00000000-0000-0000-0000-000000000000}" created="2021-07-07T15:51:09.528">
    <ac:deMkLst xmlns:ac="http://schemas.microsoft.com/office/drawing/2013/main/command">
      <pc:docMk xmlns:pc="http://schemas.microsoft.com/office/powerpoint/2013/main/command"/>
      <pc:sldMk xmlns:pc="http://schemas.microsoft.com/office/powerpoint/2013/main/command" cId="2473912075" sldId="512"/>
      <ac:spMk id="2" creationId="{9593B15A-D816-4ADB-9948-B17B14C61B07}"/>
    </ac:deMkLst>
    <p188:txBody>
      <a:bodyPr/>
      <a:lstStyle/>
      <a:p>
        <a:r>
          <a:rPr lang="en-US"/>
          <a:t>tweaked first bullet to add about Bicep</a:t>
        </a:r>
      </a:p>
    </p188:txBody>
  </p188:cm>
</p188:cmLst>
</file>

<file path=ppt/comments/modernComment_20F_9991443D.xml><?xml version="1.0" encoding="utf-8"?>
<p188:cmLst xmlns:a="http://schemas.openxmlformats.org/drawingml/2006/main" xmlns:r="http://schemas.openxmlformats.org/officeDocument/2006/relationships" xmlns:p188="http://schemas.microsoft.com/office/powerpoint/2018/8/main">
  <p188:cm id="{0B72E685-9A20-4E79-96B2-22E5AF650717}" authorId="{00000000-0000-0000-0000-000000000000}" created="2021-07-07T15:56:56.601">
    <ac:deMkLst xmlns:ac="http://schemas.microsoft.com/office/drawing/2013/main/command">
      <pc:docMk xmlns:pc="http://schemas.microsoft.com/office/powerpoint/2013/main/command"/>
      <pc:sldMk xmlns:pc="http://schemas.microsoft.com/office/powerpoint/2013/main/command" cId="2576434237" sldId="527"/>
      <ac:spMk id="4" creationId="{9E3B7533-447A-4ADA-B053-1AFE074A0AA2}"/>
    </ac:deMkLst>
    <p188:txBody>
      <a:bodyPr/>
      <a:lstStyle/>
      <a:p>
        <a:r>
          <a:rPr lang="en-US"/>
          <a:t>updated cli command</a:t>
        </a:r>
      </a:p>
    </p188:txBody>
  </p188:cm>
</p188:cmLst>
</file>

<file path=ppt/comments/modernComment_225_4EDD1B82.xml><?xml version="1.0" encoding="utf-8"?>
<p188:cmLst xmlns:a="http://schemas.openxmlformats.org/drawingml/2006/main" xmlns:r="http://schemas.openxmlformats.org/officeDocument/2006/relationships" xmlns:p188="http://schemas.microsoft.com/office/powerpoint/2018/8/main">
  <p188:cm id="{6ADD7BEA-1F60-4578-9D30-38F65C695ACB}" authorId="{00000000-0000-0000-0000-000000000000}" created="2021-07-07T15:57:52.900">
    <ac:deMkLst xmlns:ac="http://schemas.microsoft.com/office/drawing/2013/main/command">
      <pc:docMk xmlns:pc="http://schemas.microsoft.com/office/powerpoint/2013/main/command"/>
      <pc:sldMk xmlns:pc="http://schemas.microsoft.com/office/powerpoint/2013/main/command" cId="1323113346" sldId="549"/>
      <ac:picMk id="3" creationId="{4BC00DF3-5DE7-48B3-AA82-BCB9D022E879}"/>
    </ac:deMkLst>
    <p188:txBody>
      <a:bodyPr/>
      <a:lstStyle/>
      <a:p>
        <a:r>
          <a:rPr lang="en-US"/>
          <a:t>replaced image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9/16/2021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9/16/2021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0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20</a:t>
            </a:fld>
            <a:endParaRPr lang="en-US"/>
          </a:p>
        </p:txBody>
      </p:sp>
    </p:spTree>
    <p:extLst>
      <p:ext uri="{BB962C8B-B14F-4D97-AF65-F5344CB8AC3E}">
        <p14:creationId xmlns:p14="http://schemas.microsoft.com/office/powerpoint/2010/main" val="1431149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1582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7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33</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9/16/2021 11:55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40</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41</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42</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43</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44</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45</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11608392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51</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52</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37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53</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54</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55</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64</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66</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67</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70</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72</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74</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76</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78</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79</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80</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81</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075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741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6880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08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3963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298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672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743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4279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0518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883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6256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0945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76582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100</a:t>
            </a:fld>
            <a:endParaRPr lang="en-US"/>
          </a:p>
        </p:txBody>
      </p:sp>
    </p:spTree>
    <p:extLst>
      <p:ext uri="{BB962C8B-B14F-4D97-AF65-F5344CB8AC3E}">
        <p14:creationId xmlns:p14="http://schemas.microsoft.com/office/powerpoint/2010/main" val="259760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9/16/2021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9/16/2021</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9/16/2021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9/16/2021</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9/16/2021</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9/16/2021</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9/16/2021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9/16/2021</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9/16/2021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9/16/2021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9/16/2021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9/16/2021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theme" Target="../theme/theme10.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image" Target="../media/image12.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theme" Target="../theme/theme13.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theme" Target="../theme/theme1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image" Target="../media/image23.png"/><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theme" Target="../theme/theme15.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theme" Target="../theme/theme8.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9.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9/16/2021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9/16/2021</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9/16/2021</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mailto:peterlau@Microsoft.com" TargetMode="External"/><Relationship Id="rId3" Type="http://schemas.microsoft.com/office/2018/10/relationships/comments" Target="../comments/modernComment_18B_447BCEFD.xml"/><Relationship Id="rId7"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143.xml"/><Relationship Id="rId5" Type="http://schemas.openxmlformats.org/officeDocument/2006/relationships/image" Target="../media/image46.png"/><Relationship Id="rId4" Type="http://schemas.openxmlformats.org/officeDocument/2006/relationships/image" Target="../media/image45.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00.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0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200_9374E70B.xml"/><Relationship Id="rId2" Type="http://schemas.openxmlformats.org/officeDocument/2006/relationships/notesSlide" Target="../notesSlides/notesSlide21.xml"/><Relationship Id="rId1" Type="http://schemas.openxmlformats.org/officeDocument/2006/relationships/slideLayout" Target="../slideLayouts/slideLayout1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E7_ED0159C4.xml"/><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E9_86778C7.xml"/><Relationship Id="rId2" Type="http://schemas.openxmlformats.org/officeDocument/2006/relationships/notesSlide" Target="../notesSlides/notesSlide24.xml"/><Relationship Id="rId1" Type="http://schemas.openxmlformats.org/officeDocument/2006/relationships/slideLayout" Target="../slideLayouts/slideLayout122.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1EB_683B2608.xml"/><Relationship Id="rId2" Type="http://schemas.openxmlformats.org/officeDocument/2006/relationships/notesSlide" Target="../notesSlides/notesSlide26.xml"/><Relationship Id="rId1" Type="http://schemas.openxmlformats.org/officeDocument/2006/relationships/slideLayout" Target="../slideLayouts/slideLayout122.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3" Type="http://schemas.microsoft.com/office/2018/10/relationships/comments" Target="../comments/modernComment_1ED_A325A3F8.xml"/><Relationship Id="rId2" Type="http://schemas.openxmlformats.org/officeDocument/2006/relationships/notesSlide" Target="../notesSlides/notesSlide28.xml"/><Relationship Id="rId1" Type="http://schemas.openxmlformats.org/officeDocument/2006/relationships/slideLayout" Target="../slideLayouts/slideLayout12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hyperlink" Target="https://azure.microsoft.com/en-us/features/storage-explorer/"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s>
</file>

<file path=ppt/slides/_rels/slide30.xml.rels><?xml version="1.0" encoding="UTF-8" standalone="yes"?>
<Relationships xmlns="http://schemas.openxmlformats.org/package/2006/relationships"><Relationship Id="rId3" Type="http://schemas.microsoft.com/office/2018/10/relationships/comments" Target="../comments/modernComment_20F_9991443D.xml"/><Relationship Id="rId2" Type="http://schemas.openxmlformats.org/officeDocument/2006/relationships/notesSlide" Target="../notesSlides/notesSlide29.xml"/><Relationship Id="rId1" Type="http://schemas.openxmlformats.org/officeDocument/2006/relationships/slideLayout" Target="../slideLayouts/slideLayout166.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0.xml"/><Relationship Id="rId1" Type="http://schemas.openxmlformats.org/officeDocument/2006/relationships/slideLayout" Target="../slideLayouts/slideLayout85.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225_4EDD1B82.xml"/><Relationship Id="rId2" Type="http://schemas.openxmlformats.org/officeDocument/2006/relationships/notesSlide" Target="../notesSlides/notesSlide34.xml"/><Relationship Id="rId1" Type="http://schemas.openxmlformats.org/officeDocument/2006/relationships/slideLayout" Target="../slideLayouts/slideLayout12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35.xml"/><Relationship Id="rId1" Type="http://schemas.openxmlformats.org/officeDocument/2006/relationships/slideLayout" Target="../slideLayouts/slideLayout166.xml"/><Relationship Id="rId4" Type="http://schemas.openxmlformats.org/officeDocument/2006/relationships/hyperlink" Target="https://github.com/Azure/azure-quickstart-template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13E_B40142F6.xm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docs.microsoft.com/en-us/azure/azure-resource-manager/resource-group-template-functions-array#concat"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14C_6C36FE54.xm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hyperlink" Target="https://docs.microsoft.com/en-us/azure/azure-resource-manager/bicep/bicep-functions-string#tolower"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53.xml"/><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52.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60.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04/create-key-vault-CLI.sh" TargetMode="External"/><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0.xml"/><Relationship Id="rId1" Type="http://schemas.openxmlformats.org/officeDocument/2006/relationships/slideLayout" Target="../slideLayouts/slideLayout52.xml"/><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136_41E0BE32.xm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hyperlink" Target="https://www.terraform.io/docs/providers/azurerm/" TargetMode="External"/><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43.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ka.ms/azpacker"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hyperlink" Target="https://raw.githubusercontent.com/microsoft/WhatTheHack/master/011-InfraAsCode-ARM-DSC/Student/Resources/ARM-Challenge-10/install_apache_vmss.sh" TargetMode="External"/><Relationship Id="rId2" Type="http://schemas.openxmlformats.org/officeDocument/2006/relationships/notesSlide" Target="../notesSlides/notesSlide74.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45_1277ADD.xml"/><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43.xml"/><Relationship Id="rId6" Type="http://schemas.openxmlformats.org/officeDocument/2006/relationships/image" Target="../media/image40.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hyperlink" Target="https://docs.microsoft.com/en-us/powershell/dsc/builtinresource" TargetMode="External"/><Relationship Id="rId2" Type="http://schemas.openxmlformats.org/officeDocument/2006/relationships/notesSlide" Target="../notesSlides/notesSlide82.xml"/><Relationship Id="rId1" Type="http://schemas.openxmlformats.org/officeDocument/2006/relationships/slideLayout" Target="../slideLayouts/slideLayout52.xml"/><Relationship Id="rId4" Type="http://schemas.openxmlformats.org/officeDocument/2006/relationships/image" Target="../media/image74.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9.xml"/><Relationship Id="rId1" Type="http://schemas.openxmlformats.org/officeDocument/2006/relationships/slideLayout" Target="../slideLayouts/slideLayout143.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4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2.xml"/></Relationships>
</file>

<file path=ppt/slides/_rels/slide91.xml.rels><?xml version="1.0" encoding="UTF-8" standalone="yes"?>
<Relationships xmlns="http://schemas.openxmlformats.org/package/2006/relationships"><Relationship Id="rId3" Type="http://schemas.openxmlformats.org/officeDocument/2006/relationships/hyperlink" Target="file:///\\Share1" TargetMode="External"/><Relationship Id="rId2" Type="http://schemas.openxmlformats.org/officeDocument/2006/relationships/notesSlide" Target="../notesSlides/notesSlide88.xml"/><Relationship Id="rId1" Type="http://schemas.openxmlformats.org/officeDocument/2006/relationships/slideLayout" Target="../slideLayouts/slideLayout52.xml"/><Relationship Id="rId5" Type="http://schemas.openxmlformats.org/officeDocument/2006/relationships/hyperlink" Target="file:///\\Share3" TargetMode="External"/><Relationship Id="rId4" Type="http://schemas.openxmlformats.org/officeDocument/2006/relationships/hyperlink" Target="file:///\\Share2"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52.xml"/></Relationships>
</file>

<file path=ppt/slides/_rels/slide9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90.xml"/><Relationship Id="rId1" Type="http://schemas.openxmlformats.org/officeDocument/2006/relationships/slideLayout" Target="../slideLayouts/slideLayout5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C6DE9CD2-A5D5-4085-A296-31F3B69B7966}"/>
              </a:ext>
            </a:extLst>
          </p:cNvPr>
          <p:cNvPicPr>
            <a:picLocks noChangeAspect="1"/>
          </p:cNvPicPr>
          <p:nvPr/>
        </p:nvPicPr>
        <p:blipFill>
          <a:blip r:embed="rId4"/>
          <a:stretch>
            <a:fillRect/>
          </a:stretch>
        </p:blipFill>
        <p:spPr>
          <a:xfrm>
            <a:off x="39418" y="0"/>
            <a:ext cx="5829841" cy="6858000"/>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Impact" panose="020B0806030902050204" pitchFamily="34" charset="0"/>
                <a:cs typeface="Segoe UI Light" panose="020B0502040204020203" pitchFamily="34" charset="0"/>
              </a:rPr>
              <a:t>What The Hack</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ARM Templates &amp; DSC…</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85984" y="1262378"/>
            <a:ext cx="2012854" cy="2274525"/>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415772"/>
          </a:xfrm>
          <a:prstGeom prst="rect">
            <a:avLst/>
          </a:prstGeom>
          <a:noFill/>
        </p:spPr>
        <p:txBody>
          <a:bodyPr wrap="square" rtlCol="0">
            <a:spAutoFit/>
          </a:bodyPr>
          <a:lstStyle/>
          <a:p>
            <a:r>
              <a:rPr lang="en-US" sz="2400" b="1" dirty="0">
                <a:solidFill>
                  <a:srgbClr val="00B050"/>
                </a:solidFill>
              </a:rPr>
              <a:t>Host Name Here!</a:t>
            </a:r>
          </a:p>
          <a:p>
            <a:r>
              <a:rPr lang="en-US" sz="2000" dirty="0">
                <a:solidFill>
                  <a:srgbClr val="FFC000"/>
                </a:solidFill>
              </a:rPr>
              <a:t>Job Title</a:t>
            </a:r>
          </a:p>
          <a:p>
            <a:r>
              <a:rPr lang="en-US" dirty="0">
                <a:hlinkClick r:id="rId8"/>
              </a:rPr>
              <a:t>email@yourcompany.com</a:t>
            </a:r>
            <a:endParaRPr lang="en-US" dirty="0"/>
          </a:p>
          <a:p>
            <a:endParaRPr lang="en-US" sz="2400" dirty="0"/>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48964605"/>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Azure DevOps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err="1">
                <a:latin typeface="Segoe UI"/>
              </a:rPr>
              <a:t>AzDO</a:t>
            </a:r>
            <a:r>
              <a:rPr lang="en-US" sz="1400" dirty="0">
                <a:latin typeface="Segoe UI"/>
              </a:rPr>
              <a:t>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a:t>
            </a:r>
            <a:r>
              <a:rPr lang="en-US" sz="1400" dirty="0" err="1">
                <a:latin typeface="Segoe UI"/>
              </a:rPr>
              <a:t>AzDO</a:t>
            </a:r>
            <a:r>
              <a:rPr lang="en-US" sz="1400" dirty="0">
                <a:latin typeface="Segoe UI"/>
              </a:rPr>
              <a:t> for more reliable, scalable builds.</a:t>
            </a:r>
          </a:p>
          <a:p>
            <a:pPr marL="283464" lvl="0" indent="-283464" defTabSz="931710">
              <a:spcBef>
                <a:spcPts val="0"/>
              </a:spcBef>
              <a:spcAft>
                <a:spcPts val="600"/>
              </a:spcAft>
              <a:buFont typeface="Arial" panose="020B0604020202020204" pitchFamily="34" charset="0"/>
              <a:buChar char="•"/>
              <a:defRPr/>
            </a:pPr>
            <a:endParaRPr lang="en-US" sz="1400" dirty="0">
              <a:latin typeface="Segoe UI"/>
            </a:endParaRP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647533" y="4095951"/>
            <a:ext cx="5970699" cy="2349925"/>
          </a:xfrm>
          <a:prstGeom prst="rect">
            <a:avLst/>
          </a:prstGeom>
        </p:spPr>
      </p:pic>
    </p:spTree>
    <p:extLst>
      <p:ext uri="{BB962C8B-B14F-4D97-AF65-F5344CB8AC3E}">
        <p14:creationId xmlns:p14="http://schemas.microsoft.com/office/powerpoint/2010/main" val="44771634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t>Azure Resource Manager </a:t>
            </a:r>
            <a:r>
              <a:rPr lang="en-US" sz="5400" dirty="0">
                <a:solidFill>
                  <a:schemeClr val="accent4"/>
                </a:solidFill>
              </a:rPr>
              <a:t>Overview</a:t>
            </a:r>
            <a:endParaRPr lang="en-US" dirty="0">
              <a:solidFill>
                <a:schemeClr val="accent4"/>
              </a:solidFill>
            </a:endParaRPr>
          </a:p>
        </p:txBody>
      </p:sp>
    </p:spTree>
    <p:extLst>
      <p:ext uri="{BB962C8B-B14F-4D97-AF65-F5344CB8AC3E}">
        <p14:creationId xmlns:p14="http://schemas.microsoft.com/office/powerpoint/2010/main" val="9627682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4" name="Title 3"/>
          <p:cNvSpPr>
            <a:spLocks noGrp="1"/>
          </p:cNvSpPr>
          <p:nvPr>
            <p:ph type="title"/>
          </p:nvPr>
        </p:nvSpPr>
        <p:spPr/>
        <p:txBody>
          <a:bodyPr>
            <a:noAutofit/>
          </a:bodyPr>
          <a:lstStyle/>
          <a:p>
            <a:r>
              <a:rPr lang="en-US" sz="6000" dirty="0"/>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4723" y="1820547"/>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7164" y="1820547"/>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69141" y="1792335"/>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957866" y="1887456"/>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767686" y="3660612"/>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4057577" y="3633187"/>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7020305" y="3623622"/>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89405" y="3688294"/>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4824755" y="4918924"/>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5395290" y="6216547"/>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
        <p:nvSpPr>
          <p:cNvPr id="2" name="TextBox 1">
            <a:extLst>
              <a:ext uri="{FF2B5EF4-FFF2-40B4-BE49-F238E27FC236}">
                <a16:creationId xmlns:a16="http://schemas.microsoft.com/office/drawing/2014/main" id="{705B1E47-F9CE-4F26-ACC5-A988B6645604}"/>
              </a:ext>
            </a:extLst>
          </p:cNvPr>
          <p:cNvSpPr txBox="1"/>
          <p:nvPr/>
        </p:nvSpPr>
        <p:spPr>
          <a:xfrm>
            <a:off x="364723" y="204537"/>
            <a:ext cx="11271965" cy="923330"/>
          </a:xfrm>
          <a:prstGeom prst="rect">
            <a:avLst/>
          </a:prstGeom>
          <a:noFill/>
        </p:spPr>
        <p:txBody>
          <a:bodyPr wrap="square" rtlCol="0">
            <a:spAutoFit/>
          </a:bodyPr>
          <a:lstStyle/>
          <a:p>
            <a:r>
              <a:rPr lang="en-US" sz="5400" dirty="0">
                <a:solidFill>
                  <a:schemeClr val="bg1"/>
                </a:solidFill>
                <a:latin typeface="+mj-lt"/>
              </a:rPr>
              <a:t>All interfaces lead to the same API…</a:t>
            </a:r>
          </a:p>
        </p:txBody>
      </p:sp>
    </p:spTree>
    <p:extLst>
      <p:ext uri="{BB962C8B-B14F-4D97-AF65-F5344CB8AC3E}">
        <p14:creationId xmlns:p14="http://schemas.microsoft.com/office/powerpoint/2010/main" val="3753618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dirty="0"/>
              <a:t>Allows secure access with granular permissions to resources</a:t>
            </a:r>
          </a:p>
          <a:p>
            <a:endParaRPr lang="en-US" dirty="0"/>
          </a:p>
          <a:p>
            <a:r>
              <a:rPr lang="en-US" dirty="0"/>
              <a:t>Assignable to users, groups or service principals or VMs</a:t>
            </a:r>
          </a:p>
          <a:p>
            <a:endParaRPr lang="en-US" dirty="0"/>
          </a:p>
          <a:p>
            <a:r>
              <a:rPr lang="en-US" dirty="0"/>
              <a:t>Built-in roles make it easy to get started</a:t>
            </a:r>
          </a:p>
        </p:txBody>
      </p:sp>
      <p:sp>
        <p:nvSpPr>
          <p:cNvPr id="2" name="Title 1"/>
          <p:cNvSpPr>
            <a:spLocks noGrp="1"/>
          </p:cNvSpPr>
          <p:nvPr>
            <p:ph type="title"/>
          </p:nvPr>
        </p:nvSpPr>
        <p:spPr/>
        <p:txBody>
          <a:bodyPr/>
          <a:lstStyle/>
          <a:p>
            <a:r>
              <a:rPr lang="en-US" dirty="0"/>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002060"/>
                </a:solidFill>
                <a:latin typeface="Impact" panose="020B0806030902050204" pitchFamily="34" charset="0"/>
                <a:cs typeface="Segoe UI Light" panose="020B0502040204020203" pitchFamily="34" charset="0"/>
              </a:rPr>
              <a:t>What The Hack</a:t>
            </a:r>
            <a:endParaRPr kumimoji="0" lang="en-US" sz="6600" b="0" i="0" u="none" strike="noStrike" kern="1200" cap="none" spc="0" normalizeH="0" baseline="0" noProof="0" dirty="0">
              <a:ln>
                <a:noFill/>
              </a:ln>
              <a:solidFill>
                <a:srgbClr val="002060"/>
              </a:solidFill>
              <a:effectLst/>
              <a:uLnTx/>
              <a:uFillTx/>
              <a:latin typeface="Impact" panose="020B0806030902050204"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870857" y="1364813"/>
            <a:ext cx="10296871"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Infrastructure as Code: ARM 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 Wolchesky</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Gino Filicetti</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pic>
        <p:nvPicPr>
          <p:cNvPr id="3" name="Picture 2">
            <a:extLst>
              <a:ext uri="{FF2B5EF4-FFF2-40B4-BE49-F238E27FC236}">
                <a16:creationId xmlns:a16="http://schemas.microsoft.com/office/drawing/2014/main" id="{5EFD794E-04ED-4FAA-A84A-0CD5B83089BC}"/>
              </a:ext>
            </a:extLst>
          </p:cNvPr>
          <p:cNvPicPr>
            <a:picLocks noChangeAspect="1"/>
          </p:cNvPicPr>
          <p:nvPr/>
        </p:nvPicPr>
        <p:blipFill>
          <a:blip r:embed="rId3"/>
          <a:stretch>
            <a:fillRect/>
          </a:stretch>
        </p:blipFill>
        <p:spPr>
          <a:xfrm>
            <a:off x="4528456" y="2875938"/>
            <a:ext cx="3175311" cy="3589064"/>
          </a:xfrm>
          <a:prstGeom prst="rect">
            <a:avLst/>
          </a:prstGeom>
        </p:spPr>
      </p:pic>
      <p:sp>
        <p:nvSpPr>
          <p:cNvPr id="12" name="TextBox 11">
            <a:extLst>
              <a:ext uri="{FF2B5EF4-FFF2-40B4-BE49-F238E27FC236}">
                <a16:creationId xmlns:a16="http://schemas.microsoft.com/office/drawing/2014/main" id="{0902D50E-4F75-47DC-9A0F-870301FF0B3E}"/>
              </a:ext>
            </a:extLst>
          </p:cNvPr>
          <p:cNvSpPr txBox="1"/>
          <p:nvPr/>
        </p:nvSpPr>
        <p:spPr>
          <a:xfrm>
            <a:off x="7481099" y="39164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14" name="TextBox 13">
            <a:extLst>
              <a:ext uri="{FF2B5EF4-FFF2-40B4-BE49-F238E27FC236}">
                <a16:creationId xmlns:a16="http://schemas.microsoft.com/office/drawing/2014/main" id="{3199A5A9-FE38-4D10-BE46-311EF361B674}"/>
              </a:ext>
            </a:extLst>
          </p:cNvPr>
          <p:cNvSpPr txBox="1"/>
          <p:nvPr/>
        </p:nvSpPr>
        <p:spPr>
          <a:xfrm>
            <a:off x="7829442" y="44396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4"/>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782923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Resource Manager Terminology</a:t>
            </a:r>
          </a:p>
        </p:txBody>
      </p:sp>
      <p:sp>
        <p:nvSpPr>
          <p:cNvPr id="3" name="Content Placeholder 2"/>
          <p:cNvSpPr>
            <a:spLocks noGrp="1"/>
          </p:cNvSpPr>
          <p:nvPr>
            <p:ph idx="1"/>
          </p:nvPr>
        </p:nvSpPr>
        <p:spPr/>
        <p:txBody>
          <a:bodyPr>
            <a:normAutofit fontScale="92500" lnSpcReduction="20000"/>
          </a:bodyPr>
          <a:lstStyle/>
          <a:p>
            <a:r>
              <a:rPr lang="en-US" sz="2000" b="1" dirty="0">
                <a:latin typeface="Segoe UI" panose="020B0502040204020203" pitchFamily="34" charset="0"/>
                <a:cs typeface="Segoe UI" panose="020B0502040204020203" pitchFamily="34" charset="0"/>
              </a:rPr>
              <a:t>resource</a:t>
            </a:r>
            <a:r>
              <a:rPr lang="en-US" sz="2000" dirty="0">
                <a:latin typeface="Segoe UI" panose="020B0502040204020203" pitchFamily="34" charset="0"/>
                <a:cs typeface="Segoe UI" panose="020B0502040204020203" pitchFamily="34" charset="0"/>
              </a:rPr>
              <a:t> - A manageable item that is available through Azure (e.g. virtual machine, storage account, web app, database, virtual network </a:t>
            </a:r>
            <a:r>
              <a:rPr lang="en-US" sz="2000" dirty="0" err="1">
                <a:latin typeface="Segoe UI" panose="020B0502040204020203" pitchFamily="34" charset="0"/>
                <a:cs typeface="Segoe UI" panose="020B0502040204020203" pitchFamily="34" charset="0"/>
              </a:rPr>
              <a:t>etc</a:t>
            </a:r>
            <a:r>
              <a:rPr lang="en-US" sz="2000" dirty="0">
                <a:latin typeface="Segoe UI" panose="020B0502040204020203" pitchFamily="34" charset="0"/>
                <a:cs typeface="Segoe UI" panose="020B0502040204020203" pitchFamily="34" charset="0"/>
              </a:rPr>
              <a:t>)</a:t>
            </a:r>
          </a:p>
          <a:p>
            <a:r>
              <a:rPr lang="en-US" sz="2000" b="1" dirty="0">
                <a:latin typeface="Segoe UI" panose="020B0502040204020203" pitchFamily="34" charset="0"/>
                <a:cs typeface="Segoe UI" panose="020B0502040204020203" pitchFamily="34" charset="0"/>
              </a:rPr>
              <a:t>resource group</a:t>
            </a:r>
            <a:r>
              <a:rPr lang="en-US" sz="2000" dirty="0">
                <a:latin typeface="Segoe UI" panose="020B0502040204020203" pitchFamily="34" charset="0"/>
                <a:cs typeface="Segoe UI" panose="020B0502040204020203" pitchFamily="34" charset="0"/>
              </a:rPr>
              <a:t> - A container that holds related resources for an Azure solution. The resource group can include all the resources for the solution, or only those resources that you want to manage as a group.</a:t>
            </a:r>
          </a:p>
          <a:p>
            <a:pPr>
              <a:lnSpc>
                <a:spcPct val="120000"/>
              </a:lnSpc>
            </a:pPr>
            <a:r>
              <a:rPr lang="en-US" sz="2000" b="1" dirty="0">
                <a:highlight>
                  <a:srgbClr val="FFFF00"/>
                </a:highlight>
                <a:latin typeface="Segoe UI" panose="020B0502040204020203" pitchFamily="34" charset="0"/>
                <a:cs typeface="Segoe UI" panose="020B0502040204020203" pitchFamily="34" charset="0"/>
              </a:rPr>
              <a:t>resource provider</a:t>
            </a:r>
            <a:r>
              <a:rPr lang="en-US" sz="2000" dirty="0">
                <a:highlight>
                  <a:srgbClr val="FFFF00"/>
                </a:highlight>
                <a:latin typeface="Segoe UI" panose="020B0502040204020203" pitchFamily="34" charset="0"/>
                <a:cs typeface="Segoe UI" panose="020B0502040204020203" pitchFamily="34" charset="0"/>
              </a:rPr>
              <a:t> - A service that supplies the resources you can deploy and manage through Resource Manager. Each resource provider offers operations for working with the resources that are deployed. For example </a:t>
            </a:r>
            <a:r>
              <a:rPr lang="en-US" sz="2000" dirty="0" err="1">
                <a:highlight>
                  <a:srgbClr val="FFFF00"/>
                </a:highlight>
                <a:latin typeface="Segoe UI" panose="020B0502040204020203" pitchFamily="34" charset="0"/>
                <a:cs typeface="Segoe UI" panose="020B0502040204020203" pitchFamily="34" charset="0"/>
              </a:rPr>
              <a:t>Microsoft.Compute</a:t>
            </a:r>
            <a:r>
              <a:rPr lang="en-US" sz="2000" dirty="0">
                <a:highlight>
                  <a:srgbClr val="FFFF00"/>
                </a:highlight>
                <a:latin typeface="Segoe UI" panose="020B0502040204020203" pitchFamily="34" charset="0"/>
                <a:cs typeface="Segoe UI" panose="020B0502040204020203" pitchFamily="34" charset="0"/>
              </a:rPr>
              <a:t> is a provider that supplies the virtual machine resource.</a:t>
            </a:r>
            <a:endParaRPr lang="en-US" sz="2000" dirty="0">
              <a:latin typeface="Segoe UI" panose="020B0502040204020203" pitchFamily="34" charset="0"/>
              <a:cs typeface="Segoe UI" panose="020B0502040204020203" pitchFamily="34" charset="0"/>
            </a:endParaRPr>
          </a:p>
          <a:p>
            <a:r>
              <a:rPr lang="en-US" sz="2000" b="1" dirty="0">
                <a:latin typeface="Segoe UI" panose="020B0502040204020203" pitchFamily="34" charset="0"/>
                <a:cs typeface="Segoe UI" panose="020B0502040204020203" pitchFamily="34" charset="0"/>
              </a:rPr>
              <a:t>Resource Manager template</a:t>
            </a:r>
            <a:r>
              <a:rPr lang="en-US" sz="2000" dirty="0">
                <a:latin typeface="Segoe UI" panose="020B0502040204020203" pitchFamily="34" charset="0"/>
                <a:cs typeface="Segoe UI" panose="020B0502040204020203" pitchFamily="34" charset="0"/>
              </a:rPr>
              <a:t> - A JavaScript Object Notation (JSON) file that defines one or more resources to deploy to a resource group. It also defines the dependencies between the deployed resources. The template can be used to deploy the resources consistently and repeatedly.</a:t>
            </a:r>
          </a:p>
          <a:p>
            <a:r>
              <a:rPr lang="en-US" sz="2000" b="1" dirty="0">
                <a:latin typeface="Segoe UI" panose="020B0502040204020203" pitchFamily="34" charset="0"/>
                <a:cs typeface="Segoe UI" panose="020B0502040204020203" pitchFamily="34" charset="0"/>
              </a:rPr>
              <a:t>declarative syntax</a:t>
            </a:r>
            <a:r>
              <a:rPr lang="en-US" sz="2000" dirty="0">
                <a:latin typeface="Segoe UI" panose="020B0502040204020203" pitchFamily="34" charset="0"/>
                <a:cs typeface="Segoe UI" panose="020B0502040204020203" pitchFamily="34" charset="0"/>
              </a:rPr>
              <a:t> - Syntax that lets you state "Here is what I intend to create" without having to write the sequence of programming commands to create it. The Resource Manager template is an example of declarative syntax.</a:t>
            </a:r>
          </a:p>
        </p:txBody>
      </p:sp>
    </p:spTree>
    <p:extLst>
      <p:ext uri="{BB962C8B-B14F-4D97-AF65-F5344CB8AC3E}">
        <p14:creationId xmlns:p14="http://schemas.microsoft.com/office/powerpoint/2010/main" val="563049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Either a Bicep domain-specific language (DSL) file or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473912075"/>
      </p:ext>
    </p:extLst>
  </p:cSld>
  <p:clrMapOvr>
    <a:masterClrMapping/>
  </p:clrMapOvr>
  <p:transition>
    <p:fade/>
  </p:transition>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a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5" name="Picture 4" descr="Graphical user interface, text&#10;&#10;Description automatically generated">
            <a:extLst>
              <a:ext uri="{FF2B5EF4-FFF2-40B4-BE49-F238E27FC236}">
                <a16:creationId xmlns:a16="http://schemas.microsoft.com/office/drawing/2014/main" id="{546EE67A-8A1F-4FA2-A519-1D022DBF18AC}"/>
              </a:ext>
            </a:extLst>
          </p:cNvPr>
          <p:cNvPicPr>
            <a:picLocks noChangeAspect="1"/>
          </p:cNvPicPr>
          <p:nvPr/>
        </p:nvPicPr>
        <p:blipFill>
          <a:blip r:embed="rId4"/>
          <a:stretch>
            <a:fillRect/>
          </a:stretch>
        </p:blipFill>
        <p:spPr>
          <a:xfrm>
            <a:off x="48491" y="1839189"/>
            <a:ext cx="12192000" cy="4315694"/>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pic>
        <p:nvPicPr>
          <p:cNvPr id="3" name="Picture 2" descr="Graphical user interface, text, application, email&#10;&#10;Description automatically generated">
            <a:extLst>
              <a:ext uri="{FF2B5EF4-FFF2-40B4-BE49-F238E27FC236}">
                <a16:creationId xmlns:a16="http://schemas.microsoft.com/office/drawing/2014/main" id="{5FA652A4-0451-4260-AFA5-349E820E031B}"/>
              </a:ext>
            </a:extLst>
          </p:cNvPr>
          <p:cNvPicPr>
            <a:picLocks noChangeAspect="1"/>
          </p:cNvPicPr>
          <p:nvPr/>
        </p:nvPicPr>
        <p:blipFill>
          <a:blip r:embed="rId4"/>
          <a:stretch>
            <a:fillRect/>
          </a:stretch>
        </p:blipFill>
        <p:spPr>
          <a:xfrm>
            <a:off x="215178" y="1189176"/>
            <a:ext cx="9164350" cy="5298006"/>
          </a:xfrm>
          <a:prstGeom prst="rect">
            <a:avLst/>
          </a:prstGeom>
        </p:spPr>
      </p:pic>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pic>
        <p:nvPicPr>
          <p:cNvPr id="9" name="Picture 8" descr="Text&#10;&#10;Description automatically generated with medium confidence">
            <a:extLst>
              <a:ext uri="{FF2B5EF4-FFF2-40B4-BE49-F238E27FC236}">
                <a16:creationId xmlns:a16="http://schemas.microsoft.com/office/drawing/2014/main" id="{6CDEF23C-6CA5-4D48-9D2E-26E7B5ECEA1A}"/>
              </a:ext>
            </a:extLst>
          </p:cNvPr>
          <p:cNvPicPr>
            <a:picLocks noChangeAspect="1"/>
          </p:cNvPicPr>
          <p:nvPr/>
        </p:nvPicPr>
        <p:blipFill>
          <a:blip r:embed="rId4"/>
          <a:stretch>
            <a:fillRect/>
          </a:stretch>
        </p:blipFill>
        <p:spPr>
          <a:xfrm>
            <a:off x="1143000" y="1048653"/>
            <a:ext cx="7135712" cy="5705438"/>
          </a:xfrm>
          <a:prstGeom prst="rect">
            <a:avLst/>
          </a:prstGeom>
        </p:spPr>
      </p:pic>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1592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(in WSL if on Windows!)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hlinkClick r:id="rId7"/>
              </a:rPr>
              <a:t>Install ARM Tools plugin for VS Code</a:t>
            </a:r>
            <a:endParaRPr lang="en-US" dirty="0"/>
          </a:p>
          <a:p>
            <a:r>
              <a:rPr lang="en-US" dirty="0">
                <a:hlinkClick r:id="rId8"/>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Get your machines ready!</a:t>
            </a:r>
            <a:endParaRPr lang="en-US" dirty="0">
              <a:solidFill>
                <a:srgbClr val="0078D7"/>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505050"/>
                </a:solidFill>
                <a:latin typeface="Segoe UI"/>
              </a:rPr>
              <a:t>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az</a:t>
            </a:r>
            <a:r>
              <a:rPr kumimoji="0" lang="en-US" sz="2000" b="0" i="0" u="none" strike="noStrike" kern="1200" cap="none" spc="0" normalizeH="0" baseline="0" noProof="0" dirty="0">
                <a:ln>
                  <a:noFill/>
                </a:ln>
                <a:solidFill>
                  <a:srgbClr val="505050"/>
                </a:solidFill>
                <a:effectLst/>
                <a:uLnTx/>
                <a:uFillTx/>
                <a:latin typeface="Segoe UI"/>
                <a:ea typeface="+mn-ea"/>
                <a:cs typeface="+mn-cs"/>
              </a:rPr>
              <a:t> deployment group create -f "c:\MyTemplates\example.bicep"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 -n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Azure CLI</a:t>
            </a:r>
          </a:p>
          <a:p>
            <a:r>
              <a:rPr lang="en-US" dirty="0"/>
              <a:t>Deploy it from PowerShell</a:t>
            </a:r>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Create a “Hello World”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Templates</a:t>
            </a:r>
            <a:br>
              <a:rPr lang="en-US" sz="54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Recap</a:t>
            </a:r>
            <a:endParaRPr lang="en-US" sz="54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a:xfrm>
            <a:off x="838200" y="2087845"/>
            <a:ext cx="10515600" cy="4351338"/>
          </a:xfrm>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Create a blank template with your favorite text editor</a:t>
            </a:r>
          </a:p>
          <a:p>
            <a:pPr marL="0" indent="0" algn="ctr">
              <a:buNone/>
            </a:pPr>
            <a:r>
              <a:rPr lang="en-US" sz="1400" dirty="0">
                <a:solidFill>
                  <a:schemeClr val="bg1"/>
                </a:solidFill>
                <a:latin typeface="Segoe UI Light" panose="020B0502040204020203" pitchFamily="34" charset="0"/>
                <a:cs typeface="Segoe UI Light" panose="020B0502040204020203" pitchFamily="34" charset="0"/>
              </a:rPr>
              <a:t>Complete walk-through : </a:t>
            </a:r>
            <a:r>
              <a:rPr lang="en-US" sz="1400" dirty="0">
                <a:solidFill>
                  <a:schemeClr val="bg1"/>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https://docs.microsoft.com/en-us/azure/azure-resource-manager/resource-group-authoring-templates</a:t>
            </a:r>
            <a:endParaRPr lang="en-US" sz="1400" dirty="0">
              <a:solidFill>
                <a:schemeClr val="bg1"/>
              </a:solidFill>
              <a:latin typeface="Segoe UI Light" panose="020B0502040204020203" pitchFamily="34" charset="0"/>
              <a:cs typeface="Segoe UI Light" panose="020B0502040204020203" pitchFamily="34"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"$schema": "http://schema.management.azure.com/schemas/2015-01-01/</a:t>
            </a:r>
            <a:r>
              <a:rPr lang="en-US" sz="1400" b="1" dirty="0" err="1">
                <a:solidFill>
                  <a:schemeClr val="bg1"/>
                </a:solidFill>
                <a:latin typeface="Consolas" charset="0"/>
                <a:cs typeface="Courier New" panose="02070309020205020404" pitchFamily="49" charset="0"/>
              </a:rPr>
              <a:t>deploymentTemplate.json</a:t>
            </a: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"contentVersion":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"parameters":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"variables":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"resources":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ea typeface="Consolas" charset="0"/>
                <a:cs typeface="Consolas" charset="0"/>
              </a:rPr>
              <a:t>   </a:t>
            </a:r>
            <a:r>
              <a:rPr lang="en-US" sz="1400" b="1" dirty="0">
                <a:solidFill>
                  <a:schemeClr val="bg1"/>
                </a:solidFill>
                <a:latin typeface="Consolas" charset="0"/>
                <a:cs typeface="Courier New" panose="02070309020205020404" pitchFamily="49" charset="0"/>
              </a:rPr>
              <a:t>"outputs": {  }</a:t>
            </a:r>
            <a:endParaRPr lang="en-US" sz="1400" b="1" dirty="0">
              <a:solidFill>
                <a:schemeClr val="bg1"/>
              </a:solidFill>
              <a:latin typeface="Consolas" charset="0"/>
              <a:ea typeface="Consolas" charset="0"/>
              <a:cs typeface="Consolas" charset="0"/>
            </a:endParaRPr>
          </a:p>
          <a:p>
            <a:pPr marL="0" indent="0">
              <a:buNone/>
            </a:pPr>
            <a:r>
              <a:rPr lang="en-US" sz="1400" b="1" dirty="0">
                <a:solidFill>
                  <a:schemeClr val="bg1"/>
                </a:solidFill>
                <a:latin typeface="Consolas" charset="0"/>
                <a:cs typeface="Courier New" panose="02070309020205020404" pitchFamily="49" charset="0"/>
              </a:rPr>
              <a:t>}</a:t>
            </a:r>
            <a:endParaRPr lang="en-US" sz="1400" b="1" dirty="0">
              <a:solidFill>
                <a:schemeClr val="bg1"/>
              </a:solidFill>
              <a:latin typeface="Consolas" charset="0"/>
              <a:ea typeface="Consolas" charset="0"/>
              <a:cs typeface="Consolas" charset="0"/>
            </a:endParaRPr>
          </a:p>
          <a:p>
            <a:r>
              <a:rPr lang="en-US" dirty="0">
                <a:solidFill>
                  <a:schemeClr val="bg1"/>
                </a:solidFill>
                <a:latin typeface="Segoe UI Light" panose="020B0502040204020203" pitchFamily="34" charset="0"/>
                <a:cs typeface="Segoe UI Light" panose="020B0502040204020203" pitchFamily="34" charset="0"/>
              </a:rPr>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dirty="0"/>
              <a:t>Code Editors</a:t>
            </a:r>
          </a:p>
          <a:p>
            <a:r>
              <a:rPr lang="en-US" dirty="0"/>
              <a:t>Resource Explorer</a:t>
            </a:r>
          </a:p>
          <a:p>
            <a:r>
              <a:rPr lang="en-US" dirty="0"/>
              <a:t>Deployment output</a:t>
            </a:r>
          </a:p>
          <a:p>
            <a:r>
              <a:rPr lang="en-US" dirty="0"/>
              <a:t>Resource Group Deployments</a:t>
            </a:r>
          </a:p>
          <a:p>
            <a:r>
              <a:rPr lang="en-US" dirty="0"/>
              <a:t>Activity Logs</a:t>
            </a:r>
          </a:p>
          <a:p>
            <a:r>
              <a:rPr lang="en-US" dirty="0"/>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dirty="0"/>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 (re-visited)</a:t>
            </a:r>
          </a:p>
        </p:txBody>
      </p:sp>
      <p:pic>
        <p:nvPicPr>
          <p:cNvPr id="3" name="Picture 2" descr="Graphical user interface, text&#10;&#10;Description automatically generated">
            <a:extLst>
              <a:ext uri="{FF2B5EF4-FFF2-40B4-BE49-F238E27FC236}">
                <a16:creationId xmlns:a16="http://schemas.microsoft.com/office/drawing/2014/main" id="{4BC00DF3-5DE7-48B3-AA82-BCB9D022E879}"/>
              </a:ext>
            </a:extLst>
          </p:cNvPr>
          <p:cNvPicPr>
            <a:picLocks noChangeAspect="1"/>
          </p:cNvPicPr>
          <p:nvPr/>
        </p:nvPicPr>
        <p:blipFill>
          <a:blip r:embed="rId4"/>
          <a:stretch>
            <a:fillRect/>
          </a:stretch>
        </p:blipFill>
        <p:spPr>
          <a:xfrm>
            <a:off x="48491" y="1839189"/>
            <a:ext cx="12192000" cy="4315694"/>
          </a:xfrm>
          <a:prstGeom prst="rect">
            <a:avLst/>
          </a:prstGeom>
        </p:spPr>
      </p:pic>
    </p:spTree>
    <p:extLst>
      <p:ext uri="{BB962C8B-B14F-4D97-AF65-F5344CB8AC3E}">
        <p14:creationId xmlns:p14="http://schemas.microsoft.com/office/powerpoint/2010/main" val="13231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A0C8BFC-1FC5-4D68-8738-B65C3DE66068}"/>
              </a:ext>
            </a:extLst>
          </p:cNvPr>
          <p:cNvSpPr>
            <a:spLocks noGrp="1"/>
          </p:cNvSpPr>
          <p:nvPr>
            <p:ph type="body" sz="quarter" idx="10"/>
          </p:nvPr>
        </p:nvSpPr>
        <p:spPr>
          <a:xfrm>
            <a:off x="269239" y="1534233"/>
            <a:ext cx="7028708" cy="4449360"/>
          </a:xfrm>
        </p:spPr>
        <p:txBody>
          <a:bodyPr/>
          <a:lstStyle/>
          <a:p>
            <a:r>
              <a:rPr lang="en-US" sz="3600" dirty="0"/>
              <a:t>Pass multiple values into a template at deployment time</a:t>
            </a:r>
          </a:p>
          <a:p>
            <a:r>
              <a:rPr lang="en-US" sz="3600" dirty="0"/>
              <a:t>Use different parameter files with the same template to support deployment to different environments (e.g. “dev/test”, “</a:t>
            </a:r>
            <a:r>
              <a:rPr lang="en-US" sz="3600" dirty="0" err="1"/>
              <a:t>qa</a:t>
            </a:r>
            <a:r>
              <a:rPr lang="en-US" sz="3600" dirty="0"/>
              <a:t>”, “production”)</a:t>
            </a:r>
          </a:p>
          <a:p>
            <a:endParaRPr lang="en-US" dirty="0"/>
          </a:p>
        </p:txBody>
      </p:sp>
      <p:sp>
        <p:nvSpPr>
          <p:cNvPr id="3" name="Title 2">
            <a:extLst>
              <a:ext uri="{FF2B5EF4-FFF2-40B4-BE49-F238E27FC236}">
                <a16:creationId xmlns:a16="http://schemas.microsoft.com/office/drawing/2014/main" id="{F8D2ED64-5114-4FCD-A4AA-DF7C0FC70D9B}"/>
              </a:ext>
            </a:extLst>
          </p:cNvPr>
          <p:cNvSpPr>
            <a:spLocks noGrp="1"/>
          </p:cNvSpPr>
          <p:nvPr>
            <p:ph type="title"/>
          </p:nvPr>
        </p:nvSpPr>
        <p:spPr/>
        <p:txBody>
          <a:bodyPr/>
          <a:lstStyle/>
          <a:p>
            <a:r>
              <a:rPr lang="en-US" sz="5400" dirty="0"/>
              <a:t>Parameter Files</a:t>
            </a:r>
          </a:p>
        </p:txBody>
      </p:sp>
      <p:pic>
        <p:nvPicPr>
          <p:cNvPr id="5" name="Picture 4">
            <a:extLst>
              <a:ext uri="{FF2B5EF4-FFF2-40B4-BE49-F238E27FC236}">
                <a16:creationId xmlns:a16="http://schemas.microsoft.com/office/drawing/2014/main" id="{2CA9630D-18F6-4AF6-95D5-FAF431F7684D}"/>
              </a:ext>
            </a:extLst>
          </p:cNvPr>
          <p:cNvPicPr>
            <a:picLocks noChangeAspect="1"/>
          </p:cNvPicPr>
          <p:nvPr/>
        </p:nvPicPr>
        <p:blipFill>
          <a:blip r:embed="rId2"/>
          <a:stretch>
            <a:fillRect/>
          </a:stretch>
        </p:blipFill>
        <p:spPr>
          <a:xfrm>
            <a:off x="7599686" y="1471882"/>
            <a:ext cx="4323075" cy="4353823"/>
          </a:xfrm>
          <a:prstGeom prst="rect">
            <a:avLst/>
          </a:prstGeom>
        </p:spPr>
      </p:pic>
    </p:spTree>
    <p:extLst>
      <p:ext uri="{BB962C8B-B14F-4D97-AF65-F5344CB8AC3E}">
        <p14:creationId xmlns:p14="http://schemas.microsoft.com/office/powerpoint/2010/main" val="2168118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br>
              <a:rPr lang="en-US" dirty="0"/>
            </a:br>
            <a:r>
              <a:rPr lang="en-US" sz="2800" dirty="0">
                <a:solidFill>
                  <a:srgbClr val="FFC000"/>
                </a:solidFill>
              </a:rPr>
              <a:t>How to find template samples…</a:t>
            </a:r>
            <a:endParaRPr lang="en-US" dirty="0">
              <a:solidFill>
                <a:srgbClr val="FFC000"/>
              </a:solidFill>
            </a:endParaRPr>
          </a:p>
        </p:txBody>
      </p:sp>
      <p:sp>
        <p:nvSpPr>
          <p:cNvPr id="6" name="Text Placeholder 5"/>
          <p:cNvSpPr>
            <a:spLocks noGrp="1"/>
          </p:cNvSpPr>
          <p:nvPr>
            <p:ph type="body" sz="quarter" idx="11"/>
          </p:nvPr>
        </p:nvSpPr>
        <p:spPr>
          <a:xfrm>
            <a:off x="271557" y="1695488"/>
            <a:ext cx="11653523" cy="4873001"/>
          </a:xfrm>
        </p:spPr>
        <p:txBody>
          <a:bodyPr/>
          <a:lstStyle/>
          <a:p>
            <a:r>
              <a:rPr lang="en-US" dirty="0"/>
              <a:t>Visual Studio code</a:t>
            </a:r>
          </a:p>
          <a:p>
            <a:pPr lvl="1"/>
            <a:r>
              <a:rPr lang="en-US" dirty="0"/>
              <a:t>ARM Tools plugin can inject template syntax for various Azure resources</a:t>
            </a:r>
          </a:p>
          <a:p>
            <a:pPr lvl="0">
              <a:buClr>
                <a:srgbClr val="FFFFFF"/>
              </a:buClr>
            </a:pPr>
            <a:r>
              <a:rPr lang="en-US" dirty="0">
                <a:gradFill>
                  <a:gsLst>
                    <a:gs pos="1250">
                      <a:srgbClr val="FFFFFF"/>
                    </a:gs>
                    <a:gs pos="100000">
                      <a:srgbClr val="FFFFFF"/>
                    </a:gs>
                  </a:gsLst>
                  <a:lin ang="5400000" scaled="0"/>
                </a:gradFill>
              </a:rPr>
              <a:t>Go to the docs!</a:t>
            </a:r>
            <a:br>
              <a:rPr lang="en-US"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latin typeface="Segoe UI"/>
                <a:hlinkClick r:id="rId3"/>
              </a:rPr>
              <a:t>https://docs.microsoft.com/en-us/azure/templates/</a:t>
            </a:r>
            <a:r>
              <a:rPr lang="en-US" sz="1961" dirty="0">
                <a:gradFill>
                  <a:gsLst>
                    <a:gs pos="1250">
                      <a:srgbClr val="FFFFFF"/>
                    </a:gs>
                    <a:gs pos="100000">
                      <a:srgbClr val="FFFFFF"/>
                    </a:gs>
                  </a:gsLst>
                  <a:lin ang="5400000" scaled="0"/>
                </a:gradFill>
                <a:latin typeface="Segoe UI"/>
              </a:rPr>
              <a:t>  </a:t>
            </a:r>
          </a:p>
          <a:p>
            <a:pPr lvl="1">
              <a:buClr>
                <a:srgbClr val="FFFFFF"/>
              </a:buClr>
            </a:pPr>
            <a:r>
              <a:rPr lang="en-US" sz="3600" dirty="0">
                <a:gradFill>
                  <a:gsLst>
                    <a:gs pos="1250">
                      <a:srgbClr val="FFFFFF"/>
                    </a:gs>
                    <a:gs pos="99000">
                      <a:srgbClr val="FFFFFF"/>
                    </a:gs>
                  </a:gsLst>
                  <a:lin ang="5400000" scaled="0"/>
                </a:gradFill>
                <a:latin typeface="Segoe UI Light"/>
              </a:rPr>
              <a:t>Export Template from portal before resource creation</a:t>
            </a:r>
          </a:p>
          <a:p>
            <a:pPr lvl="1">
              <a:buClr>
                <a:srgbClr val="FFFFFF"/>
              </a:buClr>
            </a:pPr>
            <a:r>
              <a:rPr lang="en-US" dirty="0">
                <a:gradFill>
                  <a:gsLst>
                    <a:gs pos="1250">
                      <a:srgbClr val="FFFFFF"/>
                    </a:gs>
                    <a:gs pos="100000">
                      <a:srgbClr val="FFFFFF"/>
                    </a:gs>
                  </a:gsLst>
                  <a:lin ang="5400000" scaled="0"/>
                </a:gradFill>
              </a:rPr>
              <a:t>Template will be parameterized for single resource</a:t>
            </a:r>
          </a:p>
          <a:p>
            <a:r>
              <a:rPr lang="en-US" dirty="0" err="1"/>
              <a:t>Quickstart</a:t>
            </a:r>
            <a:r>
              <a:rPr lang="en-US" dirty="0"/>
              <a:t> templates</a:t>
            </a:r>
          </a:p>
          <a:p>
            <a:pPr lvl="1"/>
            <a:r>
              <a:rPr lang="en-US" dirty="0">
                <a:solidFill>
                  <a:schemeClr val="tx1"/>
                </a:solidFill>
                <a:hlinkClick r:id="rId4"/>
              </a:rPr>
              <a:t>https://github.com/Azure/azure-quickstart-templates</a:t>
            </a:r>
            <a:endParaRPr lang="en-US" dirty="0"/>
          </a:p>
          <a:p>
            <a:pPr lvl="1"/>
            <a:r>
              <a:rPr lang="en-US" sz="3600" dirty="0">
                <a:gradFill>
                  <a:gsLst>
                    <a:gs pos="1250">
                      <a:schemeClr val="tx1"/>
                    </a:gs>
                    <a:gs pos="99000">
                      <a:schemeClr val="tx1"/>
                    </a:gs>
                  </a:gsLst>
                  <a:lin ang="5400000" scaled="0"/>
                </a:gradFill>
                <a:latin typeface="+mj-lt"/>
              </a:rPr>
              <a:t>Export Template from portal of existing Resource Group</a:t>
            </a:r>
          </a:p>
          <a:p>
            <a:pPr lvl="1"/>
            <a:r>
              <a:rPr lang="en-US" dirty="0"/>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A68220-F3AD-4772-972A-C9306A0B758D}"/>
              </a:ext>
            </a:extLst>
          </p:cNvPr>
          <p:cNvSpPr>
            <a:spLocks noGrp="1"/>
          </p:cNvSpPr>
          <p:nvPr>
            <p:ph type="body" sz="quarter" idx="10"/>
          </p:nvPr>
        </p:nvSpPr>
        <p:spPr>
          <a:xfrm>
            <a:off x="271558" y="2148357"/>
            <a:ext cx="11653523" cy="2831096"/>
          </a:xfrm>
        </p:spPr>
        <p:txBody>
          <a:bodyPr/>
          <a:lstStyle/>
          <a:p>
            <a:r>
              <a:rPr lang="en-US" dirty="0" err="1">
                <a:solidFill>
                  <a:schemeClr val="bg1"/>
                </a:solidFill>
              </a:rPr>
              <a:t>resourceGroup</a:t>
            </a:r>
            <a:r>
              <a:rPr lang="en-US" dirty="0">
                <a:solidFill>
                  <a:schemeClr val="bg1"/>
                </a:solidFill>
              </a:rPr>
              <a:t>().location</a:t>
            </a:r>
          </a:p>
          <a:p>
            <a:r>
              <a:rPr lang="en-US" dirty="0" err="1">
                <a:solidFill>
                  <a:schemeClr val="bg1"/>
                </a:solidFill>
              </a:rPr>
              <a:t>concat</a:t>
            </a:r>
            <a:r>
              <a:rPr lang="en-US" dirty="0">
                <a:solidFill>
                  <a:schemeClr val="bg1"/>
                </a:solidFill>
              </a:rPr>
              <a:t>()</a:t>
            </a:r>
          </a:p>
          <a:p>
            <a:r>
              <a:rPr lang="en-US" dirty="0" err="1">
                <a:solidFill>
                  <a:schemeClr val="bg1"/>
                </a:solidFill>
              </a:rPr>
              <a:t>resourceId</a:t>
            </a:r>
            <a:r>
              <a:rPr lang="en-US" dirty="0">
                <a:solidFill>
                  <a:schemeClr val="bg1"/>
                </a:solidFill>
              </a:rPr>
              <a:t>()</a:t>
            </a:r>
          </a:p>
          <a:p>
            <a:r>
              <a:rPr lang="en-US" dirty="0">
                <a:solidFill>
                  <a:schemeClr val="bg1"/>
                </a:solidFill>
              </a:rPr>
              <a:t>Many more to explore later…</a:t>
            </a:r>
          </a:p>
        </p:txBody>
      </p:sp>
      <p:sp>
        <p:nvSpPr>
          <p:cNvPr id="3" name="Title 2">
            <a:extLst>
              <a:ext uri="{FF2B5EF4-FFF2-40B4-BE49-F238E27FC236}">
                <a16:creationId xmlns:a16="http://schemas.microsoft.com/office/drawing/2014/main" id="{6979AE00-C830-4021-A446-66444C30EED1}"/>
              </a:ext>
            </a:extLst>
          </p:cNvPr>
          <p:cNvSpPr>
            <a:spLocks noGrp="1"/>
          </p:cNvSpPr>
          <p:nvPr>
            <p:ph type="title"/>
          </p:nvPr>
        </p:nvSpPr>
        <p:spPr/>
        <p:txBody>
          <a:bodyPr/>
          <a:lstStyle/>
          <a:p>
            <a:r>
              <a:rPr lang="en-US" sz="5400" dirty="0">
                <a:solidFill>
                  <a:schemeClr val="bg1"/>
                </a:solidFill>
              </a:rPr>
              <a:t>ARM Template </a:t>
            </a:r>
            <a:br>
              <a:rPr lang="en-US" dirty="0">
                <a:solidFill>
                  <a:schemeClr val="bg1"/>
                </a:solidFill>
              </a:rPr>
            </a:br>
            <a:r>
              <a:rPr lang="en-US" sz="4800" dirty="0">
                <a:solidFill>
                  <a:srgbClr val="FFC000"/>
                </a:solidFill>
              </a:rPr>
              <a:t>Functions</a:t>
            </a:r>
            <a:endParaRPr lang="en-US" dirty="0">
              <a:solidFill>
                <a:srgbClr val="FFC000"/>
              </a:solidFill>
            </a:endParaRPr>
          </a:p>
        </p:txBody>
      </p:sp>
    </p:spTree>
    <p:extLst>
      <p:ext uri="{BB962C8B-B14F-4D97-AF65-F5344CB8AC3E}">
        <p14:creationId xmlns:p14="http://schemas.microsoft.com/office/powerpoint/2010/main" val="15912442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2848039"/>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resourceGroup</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35475159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Snippet: </a:t>
            </a:r>
            <a:r>
              <a:rPr lang="en-US" dirty="0" err="1">
                <a:latin typeface="Segoe UI Light" panose="020B0502040204020203" pitchFamily="34" charset="0"/>
                <a:cs typeface="Segoe UI Light" panose="020B0502040204020203" pitchFamily="34" charset="0"/>
              </a:rPr>
              <a:t>resourceGroup</a:t>
            </a:r>
            <a:r>
              <a:rPr lang="en-US" dirty="0">
                <a:latin typeface="Segoe UI Light" panose="020B0502040204020203" pitchFamily="34" charset="0"/>
                <a:cs typeface="Segoe UI Light" panose="020B0502040204020203" pitchFamily="34" charset="0"/>
              </a:rPr>
              <a:t>() in action</a:t>
            </a:r>
          </a:p>
        </p:txBody>
      </p:sp>
      <p:sp>
        <p:nvSpPr>
          <p:cNvPr id="7" name="Content Placeholder 6">
            <a:extLst>
              <a:ext uri="{FF2B5EF4-FFF2-40B4-BE49-F238E27FC236}">
                <a16:creationId xmlns:a16="http://schemas.microsoft.com/office/drawing/2014/main" id="{204BC2D9-A12E-482F-A70F-B002FA53F09C}"/>
              </a:ext>
            </a:extLst>
          </p:cNvPr>
          <p:cNvSpPr>
            <a:spLocks noGrp="1"/>
          </p:cNvSpPr>
          <p:nvPr>
            <p:ph idx="1"/>
          </p:nvPr>
        </p:nvSpPr>
        <p:spPr>
          <a:xfrm>
            <a:off x="838200" y="4313206"/>
            <a:ext cx="10515600" cy="2139412"/>
          </a:xfrm>
        </p:spPr>
        <p:txBody>
          <a:bodyPr>
            <a:normAutofit lnSpcReduction="10000"/>
          </a:bodyPr>
          <a:lstStyle/>
          <a:p>
            <a:r>
              <a:rPr lang="en-US" dirty="0">
                <a:latin typeface="Segoe UI Light" panose="020B0502040204020203" pitchFamily="34" charset="0"/>
                <a:cs typeface="Segoe UI Light" panose="020B0502040204020203" pitchFamily="34" charset="0"/>
              </a:rPr>
              <a:t>All resources must be deployed to a location</a:t>
            </a:r>
          </a:p>
          <a:p>
            <a:r>
              <a:rPr lang="en-US" dirty="0">
                <a:latin typeface="Segoe UI Light" panose="020B0502040204020203" pitchFamily="34" charset="0"/>
                <a:cs typeface="Segoe UI Light" panose="020B0502040204020203" pitchFamily="34" charset="0"/>
              </a:rPr>
              <a:t>Function provides the location of the resource group</a:t>
            </a:r>
          </a:p>
          <a:p>
            <a:r>
              <a:rPr lang="en-US" dirty="0">
                <a:latin typeface="Segoe UI Light" panose="020B0502040204020203" pitchFamily="34" charset="0"/>
                <a:cs typeface="Segoe UI Light" panose="020B0502040204020203" pitchFamily="34" charset="0"/>
              </a:rPr>
              <a:t>Resources in a resource group can span multiple locations</a:t>
            </a:r>
          </a:p>
          <a:p>
            <a:pPr lvl="1"/>
            <a:r>
              <a:rPr lang="en-US" dirty="0">
                <a:latin typeface="Segoe UI Light" panose="020B0502040204020203" pitchFamily="34" charset="0"/>
                <a:cs typeface="Segoe UI Light" panose="020B0502040204020203" pitchFamily="34" charset="0"/>
              </a:rPr>
              <a:t>E.g. A primary DB server located in “</a:t>
            </a:r>
            <a:r>
              <a:rPr lang="en-US" dirty="0" err="1">
                <a:latin typeface="Segoe UI Light" panose="020B0502040204020203" pitchFamily="34" charset="0"/>
                <a:cs typeface="Segoe UI Light" panose="020B0502040204020203" pitchFamily="34" charset="0"/>
              </a:rPr>
              <a:t>eastus</a:t>
            </a:r>
            <a:r>
              <a:rPr lang="en-US" dirty="0">
                <a:latin typeface="Segoe UI Light" panose="020B0502040204020203" pitchFamily="34" charset="0"/>
                <a:cs typeface="Segoe UI Light" panose="020B0502040204020203" pitchFamily="34" charset="0"/>
              </a:rPr>
              <a:t>” (same as the resource group), and secondary DB server located in “</a:t>
            </a:r>
            <a:r>
              <a:rPr lang="en-US" dirty="0" err="1">
                <a:latin typeface="Segoe UI Light" panose="020B0502040204020203" pitchFamily="34" charset="0"/>
                <a:cs typeface="Segoe UI Light" panose="020B0502040204020203" pitchFamily="34" charset="0"/>
              </a:rPr>
              <a:t>westus</a:t>
            </a:r>
            <a:r>
              <a:rPr lang="en-US" dirty="0">
                <a:latin typeface="Segoe UI Light" panose="020B0502040204020203" pitchFamily="34" charset="0"/>
                <a:cs typeface="Segoe UI Light" panose="020B0502040204020203" pitchFamily="34" charset="0"/>
              </a:rPr>
              <a:t>”</a:t>
            </a:r>
          </a:p>
        </p:txBody>
      </p:sp>
      <p:pic>
        <p:nvPicPr>
          <p:cNvPr id="4" name="Picture 3">
            <a:extLst>
              <a:ext uri="{FF2B5EF4-FFF2-40B4-BE49-F238E27FC236}">
                <a16:creationId xmlns:a16="http://schemas.microsoft.com/office/drawing/2014/main" id="{E42743F4-2514-47CD-A556-0C24F45D2FC5}"/>
              </a:ext>
            </a:extLst>
          </p:cNvPr>
          <p:cNvPicPr>
            <a:picLocks noChangeAspect="1"/>
          </p:cNvPicPr>
          <p:nvPr/>
        </p:nvPicPr>
        <p:blipFill>
          <a:blip r:embed="rId3"/>
          <a:stretch>
            <a:fillRect/>
          </a:stretch>
        </p:blipFill>
        <p:spPr>
          <a:xfrm>
            <a:off x="992221" y="2173155"/>
            <a:ext cx="7783011" cy="828791"/>
          </a:xfrm>
          <a:prstGeom prst="rect">
            <a:avLst/>
          </a:prstGeom>
        </p:spPr>
      </p:pic>
    </p:spTree>
    <p:extLst>
      <p:ext uri="{BB962C8B-B14F-4D97-AF65-F5344CB8AC3E}">
        <p14:creationId xmlns:p14="http://schemas.microsoft.com/office/powerpoint/2010/main" val="2825013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concat</a:t>
            </a:r>
            <a:r>
              <a:rPr lang="en-US" sz="6000" dirty="0">
                <a:solidFill>
                  <a:srgbClr val="FFC000"/>
                </a:solidFill>
              </a:rPr>
              <a:t>()</a:t>
            </a:r>
            <a:endParaRPr lang="en-US" dirty="0">
              <a:solidFill>
                <a:srgbClr val="FFC000"/>
              </a:solidFill>
            </a:endParaRPr>
          </a:p>
        </p:txBody>
      </p:sp>
    </p:spTree>
    <p:extLst>
      <p:ext uri="{BB962C8B-B14F-4D97-AF65-F5344CB8AC3E}">
        <p14:creationId xmlns:p14="http://schemas.microsoft.com/office/powerpoint/2010/main" val="7877602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latin typeface="Segoe UI Light" panose="020B0502040204020203" pitchFamily="34" charset="0"/>
                <a:cs typeface="Segoe UI Light" panose="020B0502040204020203" pitchFamily="34" charset="0"/>
              </a:rPr>
              <a:t>Combines multiple arrays and returns the concatenated array, or combines multiple string values and returns the concatenated string</a:t>
            </a:r>
          </a:p>
          <a:p>
            <a:r>
              <a:rPr lang="en-US" dirty="0">
                <a:latin typeface="Segoe UI Light" panose="020B0502040204020203" pitchFamily="34" charset="0"/>
                <a:cs typeface="Segoe UI Light" panose="020B0502040204020203" pitchFamily="34" charset="0"/>
              </a:rPr>
              <a:t>Concatenating multiple strings to create unique and dynamic names (in my opinion) is the most common and useful</a:t>
            </a:r>
          </a:p>
          <a:p>
            <a:endParaRPr lang="en-US" dirty="0"/>
          </a:p>
          <a:p>
            <a:pPr marL="0" indent="0">
              <a:buNone/>
            </a:pPr>
            <a:r>
              <a:rPr lang="en-US" sz="2600" dirty="0">
                <a:latin typeface="Consolas" panose="020B0609020204030204" pitchFamily="49" charset="0"/>
                <a:cs typeface="Courier New" panose="02070309020205020404" pitchFamily="49" charset="0"/>
              </a:rPr>
              <a:t>“variables”: {</a:t>
            </a:r>
          </a:p>
          <a:p>
            <a:pPr marL="457200" lvl="1" indent="0">
              <a:buNone/>
            </a:pPr>
            <a:r>
              <a:rPr lang="en-US" sz="2200" dirty="0">
                <a:latin typeface="Consolas" panose="020B0609020204030204" pitchFamily="49" charset="0"/>
                <a:cs typeface="Courier New" panose="02070309020205020404" pitchFamily="49" charset="0"/>
              </a:rPr>
              <a:t>“</a:t>
            </a:r>
            <a:r>
              <a:rPr lang="en-US" sz="2200" dirty="0" err="1">
                <a:latin typeface="Consolas" panose="020B0609020204030204" pitchFamily="49" charset="0"/>
                <a:cs typeface="Courier New" panose="02070309020205020404" pitchFamily="49" charset="0"/>
              </a:rPr>
              <a:t>vnetName</a:t>
            </a:r>
            <a:r>
              <a:rPr lang="en-US" sz="2200" dirty="0">
                <a:latin typeface="Consolas" panose="020B0609020204030204" pitchFamily="49" charset="0"/>
                <a:cs typeface="Courier New" panose="02070309020205020404" pitchFamily="49" charset="0"/>
              </a:rPr>
              <a:t>”: “[</a:t>
            </a:r>
            <a:r>
              <a:rPr lang="en-US" sz="2200" dirty="0" err="1">
                <a:latin typeface="Consolas" panose="020B0609020204030204" pitchFamily="49" charset="0"/>
                <a:cs typeface="Courier New" panose="02070309020205020404" pitchFamily="49" charset="0"/>
              </a:rPr>
              <a:t>concat</a:t>
            </a:r>
            <a:r>
              <a:rPr lang="en-US" sz="2200" dirty="0">
                <a:latin typeface="Consolas" panose="020B0609020204030204" pitchFamily="49" charset="0"/>
                <a:cs typeface="Courier New" panose="02070309020205020404" pitchFamily="49" charset="0"/>
              </a:rPr>
              <a:t>(parameters(‘prefix’),’-VNET’)]”</a:t>
            </a:r>
          </a:p>
          <a:p>
            <a:pPr marL="457200" lvl="1" indent="0">
              <a:buNone/>
            </a:pPr>
            <a:r>
              <a:rPr lang="en-US" sz="2200" dirty="0">
                <a:latin typeface="Consolas" panose="020B0609020204030204" pitchFamily="49" charset="0"/>
                <a:cs typeface="Courier New" panose="02070309020205020404" pitchFamily="49" charset="0"/>
              </a:rPr>
              <a:t>…</a:t>
            </a:r>
          </a:p>
          <a:p>
            <a:pPr marL="0" indent="0">
              <a:buNone/>
            </a:pPr>
            <a:r>
              <a:rPr lang="en-US" sz="2600" dirty="0">
                <a:latin typeface="Consolas" panose="020B0609020204030204" pitchFamily="49" charset="0"/>
                <a:cs typeface="Courier New" panose="02070309020205020404" pitchFamily="49" charset="0"/>
              </a:rPr>
              <a:t>}</a:t>
            </a:r>
          </a:p>
          <a:p>
            <a:pPr marL="0" indent="0">
              <a:buNone/>
            </a:pPr>
            <a:r>
              <a:rPr lang="en-US" sz="1700" dirty="0">
                <a:latin typeface="Segoe UI Light" panose="020B0502040204020203" pitchFamily="34" charset="0"/>
                <a:cs typeface="Segoe UI Light" panose="020B0502040204020203" pitchFamily="34" charset="0"/>
                <a:hlinkClick r:id="rId4"/>
              </a:rPr>
              <a:t>https://docs.microsoft.com/en-us/azure/azure-resource-manager/resource-group-template-functions-array#concat</a:t>
            </a:r>
            <a:endParaRPr lang="en-US" sz="17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19981558"/>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970172"/>
          </a:xfrm>
        </p:spPr>
        <p:txBody>
          <a:bodyPr/>
          <a:lstStyle/>
          <a:p>
            <a:r>
              <a:rPr lang="en-US" dirty="0"/>
              <a:t>ARM Template Function:</a:t>
            </a:r>
            <a:br>
              <a:rPr lang="en-US" dirty="0"/>
            </a:br>
            <a:r>
              <a:rPr lang="en-US" sz="6000" dirty="0" err="1">
                <a:solidFill>
                  <a:srgbClr val="FFC000"/>
                </a:solidFill>
              </a:rPr>
              <a:t>resourceId</a:t>
            </a:r>
            <a:r>
              <a:rPr lang="en-US" sz="6000" dirty="0">
                <a:solidFill>
                  <a:srgbClr val="FFC000"/>
                </a:solidFill>
              </a:rPr>
              <a:t>()</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The Resource Function</a:t>
            </a:r>
          </a:p>
        </p:txBody>
      </p:sp>
      <p:sp>
        <p:nvSpPr>
          <p:cNvPr id="3" name="Content Placeholder 2"/>
          <p:cNvSpPr>
            <a:spLocks noGrp="1"/>
          </p:cNvSpPr>
          <p:nvPr>
            <p:ph idx="1"/>
          </p:nvPr>
        </p:nvSpPr>
        <p:spPr>
          <a:xfrm>
            <a:off x="838200" y="1614791"/>
            <a:ext cx="10515600" cy="4562172"/>
          </a:xfrm>
        </p:spPr>
        <p:txBody>
          <a:bodyPr>
            <a:normAutofit/>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pic>
        <p:nvPicPr>
          <p:cNvPr id="5" name="Picture 4">
            <a:extLst>
              <a:ext uri="{FF2B5EF4-FFF2-40B4-BE49-F238E27FC236}">
                <a16:creationId xmlns:a16="http://schemas.microsoft.com/office/drawing/2014/main" id="{92BA3BF9-37A5-4625-826D-FEFE9232C28F}"/>
              </a:ext>
            </a:extLst>
          </p:cNvPr>
          <p:cNvPicPr>
            <a:picLocks noChangeAspect="1"/>
          </p:cNvPicPr>
          <p:nvPr/>
        </p:nvPicPr>
        <p:blipFill>
          <a:blip r:embed="rId3"/>
          <a:stretch>
            <a:fillRect/>
          </a:stretch>
        </p:blipFill>
        <p:spPr>
          <a:xfrm>
            <a:off x="0" y="4013640"/>
            <a:ext cx="12192000" cy="975814"/>
          </a:xfrm>
          <a:prstGeom prst="rect">
            <a:avLst/>
          </a:prstGeom>
        </p:spPr>
      </p:pic>
    </p:spTree>
    <p:extLst>
      <p:ext uri="{BB962C8B-B14F-4D97-AF65-F5344CB8AC3E}">
        <p14:creationId xmlns:p14="http://schemas.microsoft.com/office/powerpoint/2010/main" val="471032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and 22 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9C891D-E983-4638-913C-EC8F38C931D7}"/>
              </a:ext>
            </a:extLst>
          </p:cNvPr>
          <p:cNvSpPr>
            <a:spLocks noGrp="1"/>
          </p:cNvSpPr>
          <p:nvPr>
            <p:ph type="body" sz="quarter" idx="10"/>
          </p:nvPr>
        </p:nvSpPr>
        <p:spPr>
          <a:xfrm>
            <a:off x="271558" y="2097826"/>
            <a:ext cx="11653523" cy="3917804"/>
          </a:xfrm>
        </p:spPr>
        <p:txBody>
          <a:bodyPr/>
          <a:lstStyle/>
          <a:p>
            <a:r>
              <a:rPr lang="en-US" dirty="0">
                <a:solidFill>
                  <a:schemeClr val="bg1"/>
                </a:solidFill>
              </a:rPr>
              <a:t>Do NOT store secret values in plain text JSON templates or parameter files</a:t>
            </a:r>
          </a:p>
          <a:p>
            <a:r>
              <a:rPr lang="en-US" b="1" dirty="0">
                <a:solidFill>
                  <a:srgbClr val="FFFF00"/>
                </a:solidFill>
              </a:rPr>
              <a:t>Seriously, this could cost you your job!</a:t>
            </a:r>
          </a:p>
          <a:p>
            <a:r>
              <a:rPr lang="en-US" dirty="0">
                <a:solidFill>
                  <a:schemeClr val="bg1"/>
                </a:solidFill>
              </a:rPr>
              <a:t>DO store secret values in Azure Key Vault</a:t>
            </a:r>
          </a:p>
          <a:p>
            <a:r>
              <a:rPr lang="en-US" dirty="0">
                <a:solidFill>
                  <a:schemeClr val="bg1"/>
                </a:solidFill>
              </a:rPr>
              <a:t>ARM templates provide an easy syntax for retrieving secret values from Azure Key Vault</a:t>
            </a:r>
          </a:p>
        </p:txBody>
      </p:sp>
      <p:sp>
        <p:nvSpPr>
          <p:cNvPr id="3" name="Title 2">
            <a:extLst>
              <a:ext uri="{FF2B5EF4-FFF2-40B4-BE49-F238E27FC236}">
                <a16:creationId xmlns:a16="http://schemas.microsoft.com/office/drawing/2014/main" id="{C01A4B5B-6670-441B-9CDB-CDF86F0C006D}"/>
              </a:ext>
            </a:extLst>
          </p:cNvPr>
          <p:cNvSpPr>
            <a:spLocks noGrp="1"/>
          </p:cNvSpPr>
          <p:nvPr>
            <p:ph type="title"/>
          </p:nvPr>
        </p:nvSpPr>
        <p:spPr/>
        <p:txBody>
          <a:bodyPr/>
          <a:lstStyle/>
          <a:p>
            <a:r>
              <a:rPr lang="en-US" dirty="0">
                <a:solidFill>
                  <a:schemeClr val="bg1"/>
                </a:solidFill>
              </a:rPr>
              <a:t>Handling Secrets with Azure Key Vault</a:t>
            </a:r>
            <a:br>
              <a:rPr lang="en-US" dirty="0">
                <a:solidFill>
                  <a:schemeClr val="bg1"/>
                </a:solidFill>
              </a:rPr>
            </a:br>
            <a:r>
              <a:rPr lang="en-US" sz="4400" dirty="0">
                <a:solidFill>
                  <a:srgbClr val="FFC000"/>
                </a:solidFill>
              </a:rPr>
              <a:t>AKA: Don’t Get Fired!</a:t>
            </a:r>
            <a:endParaRPr lang="en-US" dirty="0">
              <a:solidFill>
                <a:srgbClr val="FFC000"/>
              </a:solidFill>
            </a:endParaRPr>
          </a:p>
        </p:txBody>
      </p:sp>
    </p:spTree>
    <p:extLst>
      <p:ext uri="{BB962C8B-B14F-4D97-AF65-F5344CB8AC3E}">
        <p14:creationId xmlns:p14="http://schemas.microsoft.com/office/powerpoint/2010/main" val="3289124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
        <p:nvSpPr>
          <p:cNvPr id="2" name="TextBox 1">
            <a:extLst>
              <a:ext uri="{FF2B5EF4-FFF2-40B4-BE49-F238E27FC236}">
                <a16:creationId xmlns:a16="http://schemas.microsoft.com/office/drawing/2014/main" id="{2B6413E3-7DE6-498C-9FF0-E883C7A7ABC0}"/>
              </a:ext>
            </a:extLst>
          </p:cNvPr>
          <p:cNvSpPr txBox="1"/>
          <p:nvPr/>
        </p:nvSpPr>
        <p:spPr>
          <a:xfrm>
            <a:off x="1050587" y="3259196"/>
            <a:ext cx="9931941" cy="2123658"/>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solidFill>
                  <a:srgbClr val="FFFF00"/>
                </a:solidFill>
              </a:rPr>
              <a:t>It’s critical to succeeding in the cloud!</a:t>
            </a:r>
          </a:p>
        </p:txBody>
      </p:sp>
    </p:spTree>
    <p:extLst>
      <p:ext uri="{BB962C8B-B14F-4D97-AF65-F5344CB8AC3E}">
        <p14:creationId xmlns:p14="http://schemas.microsoft.com/office/powerpoint/2010/main" val="12497408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1"/>
            <a:ext cx="11653523" cy="3557897"/>
          </a:xfrm>
        </p:spPr>
        <p:txBody>
          <a:bodyPr/>
          <a:lstStyle/>
          <a:p>
            <a:pPr algn="l">
              <a:buFont typeface="Arial" panose="020B0604020202020204" pitchFamily="34" charset="0"/>
              <a:buChar char="•"/>
            </a:pPr>
            <a:r>
              <a:rPr lang="en-US" sz="2800" b="0" i="0" dirty="0">
                <a:solidFill>
                  <a:srgbClr val="24292E"/>
                </a:solidFill>
                <a:effectLst/>
              </a:rPr>
              <a:t>Create an Azure Key Vault and store a secret value in it </a:t>
            </a:r>
          </a:p>
          <a:p>
            <a:pPr lvl="1"/>
            <a:r>
              <a:rPr lang="en-US" sz="2400" b="0" i="0" dirty="0">
                <a:solidFill>
                  <a:srgbClr val="24292E"/>
                </a:solidFill>
                <a:effectLst/>
                <a:latin typeface="+mj-lt"/>
              </a:rPr>
              <a:t>We have provided both Azure CLI &amp; PowerShell Cmdlet scripts that do this for you. </a:t>
            </a:r>
          </a:p>
          <a:p>
            <a:pPr lvl="1"/>
            <a:r>
              <a:rPr lang="en-US" sz="2400" b="0" i="0" dirty="0">
                <a:solidFill>
                  <a:srgbClr val="24292E"/>
                </a:solidFill>
                <a:effectLst/>
                <a:latin typeface="+mj-lt"/>
              </a:rPr>
              <a:t>You can find the scripts in the Resources folder for </a:t>
            </a:r>
            <a:r>
              <a:rPr lang="en-US" sz="2400" b="1" i="0" dirty="0">
                <a:solidFill>
                  <a:srgbClr val="24292E"/>
                </a:solidFill>
                <a:effectLst/>
                <a:latin typeface="+mj-lt"/>
              </a:rPr>
              <a:t>ARM-Challenge-04</a:t>
            </a:r>
            <a:endParaRPr lang="en-US" sz="2000" b="0" i="0" dirty="0">
              <a:solidFill>
                <a:srgbClr val="24292E"/>
              </a:solidFill>
              <a:effectLst/>
              <a:latin typeface="+mj-lt"/>
            </a:endParaRPr>
          </a:p>
          <a:p>
            <a:pPr marL="954607" lvl="2" indent="-285750"/>
            <a:r>
              <a:rPr lang="en-US" sz="2400" b="1" i="0" dirty="0">
                <a:solidFill>
                  <a:srgbClr val="0070C0"/>
                </a:solidFill>
                <a:effectLst/>
                <a:latin typeface="+mj-lt"/>
              </a:rPr>
              <a:t>create-key-vault-CLI.sh </a:t>
            </a:r>
            <a:r>
              <a:rPr lang="en-US" sz="2400" b="0" i="0" dirty="0">
                <a:solidFill>
                  <a:srgbClr val="24292E"/>
                </a:solidFill>
                <a:effectLst/>
                <a:latin typeface="+mj-lt"/>
              </a:rPr>
              <a:t>- Azure CLI</a:t>
            </a:r>
          </a:p>
          <a:p>
            <a:pPr marL="954607" lvl="2" indent="-285750"/>
            <a:r>
              <a:rPr lang="en-US" sz="2400" b="1" i="0" dirty="0">
                <a:solidFill>
                  <a:srgbClr val="0070C0"/>
                </a:solidFill>
                <a:effectLst/>
                <a:latin typeface="+mj-lt"/>
              </a:rPr>
              <a:t>create-key-vault-PS.ps1 </a:t>
            </a:r>
            <a:r>
              <a:rPr lang="en-US" sz="2400" b="0" i="0" dirty="0">
                <a:solidFill>
                  <a:srgbClr val="24292E"/>
                </a:solidFill>
                <a:effectLst/>
                <a:latin typeface="+mj-lt"/>
              </a:rPr>
              <a:t>- PowerShell</a:t>
            </a:r>
          </a:p>
          <a:p>
            <a:pPr algn="l">
              <a:buFont typeface="Arial" panose="020B0604020202020204" pitchFamily="34" charset="0"/>
              <a:buChar char="•"/>
            </a:pPr>
            <a:r>
              <a:rPr lang="en-US" sz="2800" b="0" i="0" dirty="0">
                <a:solidFill>
                  <a:srgbClr val="24292E"/>
                </a:solidFill>
                <a:effectLst/>
              </a:rPr>
              <a:t>Retrieve the secret value from Azure Key Vault and pass it into your template as a parameter without having the value exposed as plain text at any point in time!</a:t>
            </a:r>
          </a:p>
        </p:txBody>
      </p:sp>
      <p:sp>
        <p:nvSpPr>
          <p:cNvPr id="3" name="Title 2"/>
          <p:cNvSpPr>
            <a:spLocks noGrp="1"/>
          </p:cNvSpPr>
          <p:nvPr>
            <p:ph type="title"/>
          </p:nvPr>
        </p:nvSpPr>
        <p:spPr/>
        <p:txBody>
          <a:bodyPr/>
          <a:lstStyle/>
          <a:p>
            <a:r>
              <a:rPr lang="en-US" dirty="0"/>
              <a:t>Challenge #4 </a:t>
            </a:r>
            <a:br>
              <a:rPr lang="en-US" dirty="0"/>
            </a:br>
            <a:r>
              <a:rPr lang="en-US" sz="3600" dirty="0">
                <a:solidFill>
                  <a:srgbClr val="0078D7"/>
                </a:solidFill>
              </a:rPr>
              <a:t>Let’s stay employed…</a:t>
            </a:r>
            <a:endParaRPr lang="en-US" dirty="0">
              <a:solidFill>
                <a:srgbClr val="0078D7"/>
              </a:solidFill>
            </a:endParaRPr>
          </a:p>
        </p:txBody>
      </p:sp>
    </p:spTree>
    <p:extLst>
      <p:ext uri="{BB962C8B-B14F-4D97-AF65-F5344CB8AC3E}">
        <p14:creationId xmlns:p14="http://schemas.microsoft.com/office/powerpoint/2010/main" val="259634688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000" dirty="0">
                <a:solidFill>
                  <a:schemeClr val="bg1"/>
                </a:solidFill>
                <a:latin typeface="Segoe UI Light" panose="020B0502040204020203" pitchFamily="34" charset="0"/>
                <a:cs typeface="Segoe UI Light" panose="020B0502040204020203" pitchFamily="34" charset="0"/>
              </a:rPr>
              <a:t>ARM Template</a:t>
            </a:r>
            <a:br>
              <a:rPr lang="en-US" sz="4800" dirty="0">
                <a:solidFill>
                  <a:schemeClr val="bg1"/>
                </a:solidFill>
                <a:latin typeface="Segoe UI Light" panose="020B0502040204020203" pitchFamily="34" charset="0"/>
                <a:cs typeface="Segoe UI Light" panose="020B0502040204020203" pitchFamily="34" charset="0"/>
              </a:rPr>
            </a:br>
            <a:r>
              <a:rPr lang="en-US" dirty="0">
                <a:solidFill>
                  <a:srgbClr val="FFC000"/>
                </a:solidFill>
                <a:latin typeface="Segoe UI Light" panose="020B0502040204020203" pitchFamily="34" charset="0"/>
                <a:cs typeface="Segoe UI Light" panose="020B0502040204020203" pitchFamily="34" charset="0"/>
              </a:rPr>
              <a:t>More Functions…</a:t>
            </a:r>
            <a:endParaRPr lang="en-US" sz="4800" dirty="0">
              <a:solidFill>
                <a:srgbClr val="FFC000"/>
              </a:solidFill>
              <a:latin typeface="Segoe UI Light" panose="020B0502040204020203" pitchFamily="34" charset="0"/>
              <a:cs typeface="Segoe UI Light" panose="020B0502040204020203" pitchFamily="34" charset="0"/>
            </a:endParaRPr>
          </a:p>
        </p:txBody>
      </p:sp>
      <p:sp>
        <p:nvSpPr>
          <p:cNvPr id="3" name="Content Placeholder 2"/>
          <p:cNvSpPr>
            <a:spLocks noGrp="1"/>
          </p:cNvSpPr>
          <p:nvPr>
            <p:ph idx="1"/>
          </p:nvPr>
        </p:nvSpPr>
        <p:spPr/>
        <p:txBody>
          <a:bodyPr>
            <a:normAutofit/>
          </a:bodyPr>
          <a:lstStyle/>
          <a:p>
            <a:r>
              <a:rPr lang="en-US" dirty="0">
                <a:solidFill>
                  <a:schemeClr val="bg1"/>
                </a:solidFill>
                <a:latin typeface="Segoe UI Light" panose="020B0502040204020203" pitchFamily="34" charset="0"/>
                <a:cs typeface="Segoe UI Light" panose="020B0502040204020203" pitchFamily="34" charset="0"/>
              </a:rPr>
              <a:t>String</a:t>
            </a:r>
          </a:p>
          <a:p>
            <a:pPr lvl="1"/>
            <a:r>
              <a:rPr lang="en-US" dirty="0" err="1">
                <a:solidFill>
                  <a:schemeClr val="bg1"/>
                </a:solidFill>
                <a:latin typeface="Segoe UI Light" panose="020B0502040204020203" pitchFamily="34" charset="0"/>
                <a:cs typeface="Segoe UI Light" panose="020B0502040204020203" pitchFamily="34" charset="0"/>
              </a:rPr>
              <a:t>toLower</a:t>
            </a:r>
            <a:r>
              <a:rPr lang="en-US" dirty="0">
                <a:solidFill>
                  <a:schemeClr val="bg1"/>
                </a:solidFill>
                <a:latin typeface="Segoe UI Light" panose="020B0502040204020203" pitchFamily="34" charset="0"/>
                <a:cs typeface="Segoe UI Light" panose="020B0502040204020203" pitchFamily="34" charset="0"/>
              </a:rPr>
              <a:t>()</a:t>
            </a:r>
          </a:p>
          <a:p>
            <a:pPr lvl="1"/>
            <a:r>
              <a:rPr lang="en-US" dirty="0" err="1">
                <a:solidFill>
                  <a:schemeClr val="bg1"/>
                </a:solidFill>
                <a:latin typeface="Segoe UI Light" panose="020B0502040204020203" pitchFamily="34" charset="0"/>
                <a:cs typeface="Segoe UI Light" panose="020B0502040204020203" pitchFamily="34" charset="0"/>
              </a:rPr>
              <a:t>uniqueString</a:t>
            </a:r>
            <a:r>
              <a:rPr lang="en-US" dirty="0">
                <a:solidFill>
                  <a:schemeClr val="bg1"/>
                </a:solidFill>
                <a:latin typeface="Segoe UI Light" panose="020B0502040204020203" pitchFamily="34" charset="0"/>
                <a:cs typeface="Segoe UI Light" panose="020B0502040204020203" pitchFamily="34" charset="0"/>
              </a:rPr>
              <a:t>(context), talks about context of uniqueness (</a:t>
            </a:r>
            <a:r>
              <a:rPr lang="en-US" dirty="0" err="1">
                <a:solidFill>
                  <a:schemeClr val="bg1"/>
                </a:solidFill>
                <a:latin typeface="Segoe UI Light" panose="020B0502040204020203" pitchFamily="34" charset="0"/>
                <a:cs typeface="Segoe UI Light" panose="020B0502040204020203" pitchFamily="34" charset="0"/>
              </a:rPr>
              <a:t>resourceGroup</a:t>
            </a:r>
            <a:r>
              <a:rPr lang="en-US" dirty="0">
                <a:solidFill>
                  <a:schemeClr val="bg1"/>
                </a:solidFill>
                <a:latin typeface="Segoe UI Light" panose="020B0502040204020203" pitchFamily="34" charset="0"/>
                <a:cs typeface="Segoe UI Light" panose="020B0502040204020203" pitchFamily="34" charset="0"/>
              </a:rPr>
              <a:t>, Subscription, etc)</a:t>
            </a:r>
          </a:p>
          <a:p>
            <a:pPr lvl="1"/>
            <a:endParaRPr lang="en-US" dirty="0">
              <a:latin typeface="Segoe UI Light" panose="020B0502040204020203" pitchFamily="34" charset="0"/>
              <a:cs typeface="Segoe UI Light" panose="020B0502040204020203" pitchFamily="34" charset="0"/>
            </a:endParaRPr>
          </a:p>
          <a:p>
            <a:pPr marL="0" indent="0">
              <a:buNone/>
            </a:pPr>
            <a:r>
              <a:rPr lang="en-US" sz="2600" dirty="0">
                <a:solidFill>
                  <a:srgbClr val="FFFF00"/>
                </a:solidFill>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https://docs.microsoft.com/en-us/azure/azure-resource-manager/resource-group-template-functions-array</a:t>
            </a:r>
            <a:endParaRPr lang="en-US" sz="2600" dirty="0">
              <a:solidFill>
                <a:srgbClr val="FFFF00"/>
              </a:solidFill>
              <a:latin typeface="Segoe UI Light" panose="020B0502040204020203" pitchFamily="34" charset="0"/>
              <a:cs typeface="Segoe UI Light" panose="020B0502040204020203" pitchFamily="34" charset="0"/>
            </a:endParaRPr>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toLower</a:t>
            </a:r>
            <a:r>
              <a:rPr lang="en-US" sz="6000" dirty="0">
                <a:solidFill>
                  <a:srgbClr val="FFC000"/>
                </a:solidFill>
              </a:rPr>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()…string function</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Useful collection string manipulation functions</a:t>
            </a:r>
          </a:p>
          <a:p>
            <a:r>
              <a:rPr lang="en-US" dirty="0">
                <a:latin typeface="Segoe UI Light" panose="020B0502040204020203" pitchFamily="34" charset="0"/>
                <a:cs typeface="Segoe UI Light" panose="020B0502040204020203" pitchFamily="34" charset="0"/>
              </a:rPr>
              <a:t>How useful depends on your needs and approach to ARM templates</a:t>
            </a:r>
          </a:p>
          <a:p>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 useful to help ensure proper formatting</a:t>
            </a:r>
          </a:p>
          <a:p>
            <a:endParaRPr lang="en-US" dirty="0"/>
          </a:p>
          <a:p>
            <a:pPr marL="0" indent="0">
              <a:buNone/>
            </a:pPr>
            <a:endParaRPr lang="en-US" sz="2100" dirty="0"/>
          </a:p>
          <a:p>
            <a:pPr marL="0" indent="0">
              <a:buNone/>
            </a:pPr>
            <a:endParaRPr lang="en-US" sz="2100" dirty="0"/>
          </a:p>
          <a:p>
            <a:pPr marL="0" indent="0">
              <a:buNone/>
            </a:pPr>
            <a:endParaRPr lang="en-US" sz="2100" dirty="0"/>
          </a:p>
          <a:p>
            <a:pPr marL="0" indent="0">
              <a:buNone/>
            </a:pPr>
            <a:r>
              <a:rPr lang="en-US" sz="1400" dirty="0">
                <a:hlinkClick r:id="rId4"/>
              </a:rPr>
              <a:t>Bicep functions - string - Azure Resource Manager | Microsoft Docs</a:t>
            </a:r>
            <a:endParaRPr lang="en-US" dirty="0"/>
          </a:p>
          <a:p>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35DD4ABC-6098-4473-A1DC-D42E5B6F5B6E}"/>
              </a:ext>
            </a:extLst>
          </p:cNvPr>
          <p:cNvPicPr>
            <a:picLocks noChangeAspect="1"/>
          </p:cNvPicPr>
          <p:nvPr/>
        </p:nvPicPr>
        <p:blipFill>
          <a:blip r:embed="rId5"/>
          <a:stretch>
            <a:fillRect/>
          </a:stretch>
        </p:blipFill>
        <p:spPr>
          <a:xfrm>
            <a:off x="671848" y="3821149"/>
            <a:ext cx="7592485" cy="1543265"/>
          </a:xfrm>
          <a:prstGeom prst="rect">
            <a:avLst/>
          </a:prstGeom>
        </p:spPr>
      </p:pic>
    </p:spTree>
    <p:extLst>
      <p:ext uri="{BB962C8B-B14F-4D97-AF65-F5344CB8AC3E}">
        <p14:creationId xmlns:p14="http://schemas.microsoft.com/office/powerpoint/2010/main" val="1815543380"/>
      </p:ext>
    </p:extLst>
  </p:cSld>
  <p:clrMapOvr>
    <a:masterClrMapping/>
  </p:clrMapOvr>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Error without </a:t>
            </a:r>
            <a:r>
              <a:rPr lang="en-US" dirty="0" err="1">
                <a:latin typeface="Segoe UI Light" panose="020B0502040204020203" pitchFamily="34" charset="0"/>
                <a:cs typeface="Segoe UI Light" panose="020B0502040204020203" pitchFamily="34" charset="0"/>
              </a:rPr>
              <a:t>toLower</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sz="2400" dirty="0">
                <a:latin typeface="Segoe UI Light" panose="020B0502040204020203" pitchFamily="34" charset="0"/>
                <a:cs typeface="Segoe UI Light" panose="020B0502040204020203" pitchFamily="34" charset="0"/>
              </a:rPr>
              <a:t>Run </a:t>
            </a:r>
            <a:r>
              <a:rPr lang="en-US" sz="2400" dirty="0" err="1">
                <a:latin typeface="Segoe UI Light" panose="020B0502040204020203" pitchFamily="34" charset="0"/>
                <a:cs typeface="Segoe UI Light" panose="020B0502040204020203" pitchFamily="34" charset="0"/>
              </a:rPr>
              <a:t>nb-tolower-deploy.json</a:t>
            </a:r>
            <a:r>
              <a:rPr lang="en-US" sz="2400" dirty="0">
                <a:latin typeface="Segoe UI Light" panose="020B0502040204020203" pitchFamily="34" charset="0"/>
                <a:cs typeface="Segoe UI Light" panose="020B0502040204020203" pitchFamily="34" charset="0"/>
              </a:rPr>
              <a:t> with and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(example error message without </a:t>
            </a:r>
            <a:r>
              <a:rPr lang="en-US" sz="2400" dirty="0" err="1">
                <a:latin typeface="Segoe UI Light" panose="020B0502040204020203" pitchFamily="34" charset="0"/>
                <a:cs typeface="Segoe UI Light" panose="020B0502040204020203" pitchFamily="34" charset="0"/>
              </a:rPr>
              <a:t>toLower</a:t>
            </a:r>
            <a:r>
              <a:rPr lang="en-US" sz="2400" dirty="0">
                <a:latin typeface="Segoe UI Light" panose="020B0502040204020203" pitchFamily="34" charset="0"/>
                <a:cs typeface="Segoe UI Light" panose="020B0502040204020203" pitchFamily="34" charset="0"/>
              </a:rPr>
              <a:t> below)</a:t>
            </a:r>
            <a:r>
              <a:rPr lang="en-US" sz="2000" dirty="0">
                <a:latin typeface="Segoe UI Light" panose="020B0502040204020203" pitchFamily="34" charset="0"/>
                <a:cs typeface="Segoe UI Light" panose="020B0502040204020203" pitchFamily="34" charset="0"/>
              </a:rPr>
              <a:t> </a:t>
            </a:r>
          </a:p>
          <a:p>
            <a:pPr marL="0" indent="0">
              <a:buNone/>
            </a:pPr>
            <a:r>
              <a:rPr lang="en-US" sz="2000" dirty="0">
                <a:latin typeface="Consolas" panose="020B0609020204030204" pitchFamily="49" charset="0"/>
                <a:cs typeface="Courier New" panose="02070309020205020404" pitchFamily="49" charset="0"/>
              </a:rPr>
              <a:t>"error": {</a:t>
            </a:r>
          </a:p>
          <a:p>
            <a:pPr marL="0" indent="0">
              <a:buNone/>
            </a:pPr>
            <a:r>
              <a:rPr lang="en-US" sz="2000" dirty="0">
                <a:latin typeface="Consolas" panose="020B0609020204030204" pitchFamily="49" charset="0"/>
                <a:cs typeface="Courier New" panose="02070309020205020404" pitchFamily="49" charset="0"/>
              </a:rPr>
              <a:t>    "code": "</a:t>
            </a:r>
            <a:r>
              <a:rPr lang="en-US" sz="2000" dirty="0" err="1">
                <a:latin typeface="Consolas" panose="020B0609020204030204" pitchFamily="49" charset="0"/>
                <a:cs typeface="Courier New" panose="02070309020205020404" pitchFamily="49" charset="0"/>
              </a:rPr>
              <a:t>AccountNameInvalid</a:t>
            </a:r>
            <a:r>
              <a:rPr lang="en-US" sz="2000" dirty="0">
                <a:latin typeface="Consolas" panose="020B0609020204030204" pitchFamily="49" charset="0"/>
                <a:cs typeface="Courier New" panose="02070309020205020404" pitchFamily="49" charset="0"/>
              </a:rPr>
              <a:t>",</a:t>
            </a:r>
          </a:p>
          <a:p>
            <a:pPr marL="0" indent="0">
              <a:buNone/>
            </a:pPr>
            <a:r>
              <a:rPr lang="en-US" sz="2000" dirty="0">
                <a:latin typeface="Consolas" panose="020B0609020204030204" pitchFamily="49" charset="0"/>
                <a:cs typeface="Courier New" panose="02070309020205020404" pitchFamily="49" charset="0"/>
              </a:rPr>
              <a:t>    "message": "storev22NBTL062017 is </a:t>
            </a:r>
            <a:r>
              <a:rPr lang="en-US" sz="2000" dirty="0">
                <a:highlight>
                  <a:srgbClr val="FFFF00"/>
                </a:highlight>
                <a:latin typeface="Consolas" panose="020B0609020204030204" pitchFamily="49" charset="0"/>
                <a:cs typeface="Courier New" panose="02070309020205020404" pitchFamily="49" charset="0"/>
              </a:rPr>
              <a:t>not a valid storage account name</a:t>
            </a:r>
            <a:r>
              <a:rPr lang="en-US" sz="2000" dirty="0">
                <a:latin typeface="Consolas" panose="020B06090202040302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nsolas" panose="020B0609020204030204" pitchFamily="49" charset="0"/>
                <a:cs typeface="Courier New" panose="02070309020205020404" pitchFamily="49" charset="0"/>
              </a:rPr>
              <a:t>lower-case letters only</a:t>
            </a:r>
            <a:r>
              <a:rPr lang="en-US" sz="2000" dirty="0">
                <a:latin typeface="Consolas" panose="020B0609020204030204" pitchFamily="49" charset="0"/>
                <a:cs typeface="Courier New" panose="02070309020205020404" pitchFamily="49" charset="0"/>
              </a:rPr>
              <a:t>." </a:t>
            </a:r>
          </a:p>
          <a:p>
            <a:pPr marL="0" indent="0">
              <a:buNone/>
            </a:pPr>
            <a:r>
              <a:rPr lang="en-US" sz="2000" dirty="0">
                <a:latin typeface="Consolas" panose="020B06090202040302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Advanced Functions: Food for thought</a:t>
            </a:r>
          </a:p>
        </p:txBody>
      </p:sp>
      <p:sp>
        <p:nvSpPr>
          <p:cNvPr id="3" name="Content Placeholder 2"/>
          <p:cNvSpPr>
            <a:spLocks noGrp="1"/>
          </p:cNvSpPr>
          <p:nvPr>
            <p:ph idx="1"/>
          </p:nvPr>
        </p:nvSpPr>
        <p:spPr/>
        <p:txBody>
          <a:bodyPr>
            <a:normAutofit lnSpcReduction="10000"/>
          </a:bodyPr>
          <a:lstStyle/>
          <a:p>
            <a:r>
              <a:rPr lang="en-US" dirty="0">
                <a:latin typeface="Segoe UI Light" panose="020B0502040204020203" pitchFamily="34" charset="0"/>
                <a:cs typeface="Segoe UI Light" panose="020B0502040204020203" pitchFamily="34" charset="0"/>
              </a:rPr>
              <a:t>Some functions are easy to integrate into your templates (</a:t>
            </a:r>
            <a:r>
              <a:rPr lang="en-US" dirty="0" err="1">
                <a:latin typeface="Segoe UI Light" panose="020B0502040204020203" pitchFamily="34" charset="0"/>
                <a:cs typeface="Segoe UI Light" panose="020B0502040204020203" pitchFamily="34" charset="0"/>
              </a:rPr>
              <a:t>concat</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Some functions require some trial-and-error to get them to do what you expect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a:p>
            <a:r>
              <a:rPr lang="en-US" dirty="0">
                <a:latin typeface="Segoe UI Light" panose="020B0502040204020203" pitchFamily="34" charset="0"/>
                <a:cs typeface="Segoe UI Light" panose="020B0502040204020203" pitchFamily="34" charset="0"/>
              </a:rPr>
              <a:t>Obviously, some functions are more useful than others and some are simply not worth the effort</a:t>
            </a:r>
          </a:p>
          <a:p>
            <a:r>
              <a:rPr lang="en-US" dirty="0">
                <a:latin typeface="Segoe UI Light" panose="020B0502040204020203" pitchFamily="34" charset="0"/>
                <a:cs typeface="Segoe UI Light" panose="020B0502040204020203" pitchFamily="34" charset="0"/>
              </a:rPr>
              <a:t>The real question is…how much intelligence do you want to insert into your templates?</a:t>
            </a:r>
          </a:p>
          <a:p>
            <a:r>
              <a:rPr lang="en-US" dirty="0">
                <a:latin typeface="Segoe UI Light" panose="020B0502040204020203" pitchFamily="34" charset="0"/>
                <a:cs typeface="Segoe UI Light" panose="020B0502040204020203" pitchFamily="34" charset="0"/>
              </a:rPr>
              <a:t>It might make more sense to use </a:t>
            </a:r>
            <a:r>
              <a:rPr lang="en-US" dirty="0" err="1">
                <a:latin typeface="Segoe UI Light" panose="020B0502040204020203" pitchFamily="34" charset="0"/>
                <a:cs typeface="Segoe UI Light" panose="020B0502040204020203" pitchFamily="34" charset="0"/>
              </a:rPr>
              <a:t>Powershell</a:t>
            </a:r>
            <a:r>
              <a:rPr lang="en-US" dirty="0">
                <a:latin typeface="Segoe UI Light" panose="020B0502040204020203" pitchFamily="34" charset="0"/>
                <a:cs typeface="Segoe UI Light" panose="020B0502040204020203" pitchFamily="34" charset="0"/>
              </a:rPr>
              <a:t> or CLI as the “glue” that holds the template(s) together and contains the “real” intelligence</a:t>
            </a:r>
          </a:p>
          <a:p>
            <a:r>
              <a:rPr lang="en-US" dirty="0">
                <a:latin typeface="Segoe UI Light" panose="020B0502040204020203" pitchFamily="34" charset="0"/>
                <a:cs typeface="Segoe UI Light" panose="020B0502040204020203" pitchFamily="34" charset="0"/>
              </a:rPr>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Virtual Machine</a:t>
            </a:r>
          </a:p>
          <a:p>
            <a:r>
              <a:rPr lang="en-US" dirty="0"/>
              <a:t>VM Requirements:</a:t>
            </a:r>
          </a:p>
          <a:p>
            <a:pPr lvl="1"/>
            <a:r>
              <a:rPr lang="en-US" dirty="0"/>
              <a:t>Ubuntu 18.04 LTS</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#5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lvl="0">
              <a:lnSpc>
                <a:spcPct val="90000"/>
              </a:lnSpc>
              <a:spcAft>
                <a:spcPts val="600"/>
              </a:spcAf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lang="en-US" sz="2400" dirty="0">
                <a:solidFill>
                  <a:srgbClr val="00B050"/>
                </a:solidFill>
              </a:rPr>
              <a:t>Globally </a:t>
            </a:r>
            <a:r>
              <a:rPr kumimoji="0" lang="en-US" sz="2400" b="0" i="0" u="none" strike="noStrike" kern="1200" cap="none" spc="0" normalizeH="0" baseline="0" noProof="0" dirty="0">
                <a:ln>
                  <a:noFill/>
                </a:ln>
                <a:solidFill>
                  <a:srgbClr val="00B050"/>
                </a:solidFill>
                <a:effectLst/>
                <a:uLnTx/>
                <a:uFillTx/>
                <a:latin typeface="Segoe UI"/>
                <a:ea typeface="+mn-ea"/>
                <a:cs typeface="+mn-cs"/>
              </a:rPr>
              <a:t>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770241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5732835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675237"/>
          </a:xfrm>
        </p:spPr>
        <p:txBody>
          <a:bodyPr/>
          <a:lstStyle/>
          <a:p>
            <a:r>
              <a:rPr lang="en-US" dirty="0"/>
              <a:t>Extend template to configure the VM as a webserver</a:t>
            </a:r>
          </a:p>
          <a:p>
            <a:r>
              <a:rPr lang="en-US" dirty="0"/>
              <a:t>VM Requirements:</a:t>
            </a:r>
          </a:p>
          <a:p>
            <a:pPr lvl="1"/>
            <a:r>
              <a:rPr lang="en-US" dirty="0"/>
              <a:t>Linux VM (Ubuntu)</a:t>
            </a:r>
          </a:p>
          <a:p>
            <a:pPr lvl="1"/>
            <a:r>
              <a:rPr lang="en-US" dirty="0"/>
              <a:t>Apache website</a:t>
            </a:r>
          </a:p>
          <a:p>
            <a:pPr lvl="1"/>
            <a:r>
              <a:rPr lang="en-US" dirty="0"/>
              <a:t>Pull website config from: </a:t>
            </a:r>
            <a:r>
              <a:rPr lang="en-US" dirty="0">
                <a:hlinkClick r:id="rId3"/>
              </a:rPr>
              <a:t>https://raw.githubusercontent.com/microsoft/WhatTheHack/master/011-InfraAsCode-ARM-DSC/Student/Resources/ARM-Challenge-04/create-key-vault-CLI.sh</a:t>
            </a:r>
            <a:endParaRPr lang="en-US" dirty="0"/>
          </a:p>
        </p:txBody>
      </p:sp>
      <p:sp>
        <p:nvSpPr>
          <p:cNvPr id="3" name="Title 2"/>
          <p:cNvSpPr>
            <a:spLocks noGrp="1"/>
          </p:cNvSpPr>
          <p:nvPr>
            <p:ph type="title"/>
          </p:nvPr>
        </p:nvSpPr>
        <p:spPr/>
        <p:txBody>
          <a:bodyPr/>
          <a:lstStyle/>
          <a:p>
            <a:r>
              <a:rPr lang="en-US" dirty="0"/>
              <a:t>Challenge #6 </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Implementing high availability</a:t>
            </a:r>
            <a:endParaRPr lang="en-US" dirty="0">
              <a:solidFill>
                <a:srgbClr val="FFC000"/>
              </a:solidFill>
            </a:endParaRPr>
          </a:p>
        </p:txBody>
      </p:sp>
    </p:spTree>
    <p:extLst>
      <p:ext uri="{BB962C8B-B14F-4D97-AF65-F5344CB8AC3E}">
        <p14:creationId xmlns:p14="http://schemas.microsoft.com/office/powerpoint/2010/main" val="36604638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1811136"/>
            <a:ext cx="11653523" cy="2831096"/>
          </a:xfrm>
        </p:spPr>
        <p:txBody>
          <a:bodyPr/>
          <a:lstStyle/>
          <a:p>
            <a:r>
              <a:rPr lang="en-US" dirty="0"/>
              <a:t>Availability within a single Azure region</a:t>
            </a:r>
          </a:p>
          <a:p>
            <a:r>
              <a:rPr lang="en-US" dirty="0"/>
              <a:t>Expectation is little or no downtime (99.x % uptime)</a:t>
            </a:r>
          </a:p>
          <a:p>
            <a:r>
              <a:rPr lang="en-US" dirty="0"/>
              <a:t>IaaS – Customer responsibility</a:t>
            </a:r>
          </a:p>
          <a:p>
            <a:r>
              <a:rPr lang="en-US" dirty="0"/>
              <a:t>PaaS – Azure responsibility</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What does that mean?</a:t>
            </a:r>
            <a:endParaRPr lang="en-US" dirty="0">
              <a:solidFill>
                <a:srgbClr val="0078D7"/>
              </a:solidFill>
            </a:endParaRPr>
          </a:p>
        </p:txBody>
      </p:sp>
    </p:spTree>
    <p:extLst>
      <p:ext uri="{BB962C8B-B14F-4D97-AF65-F5344CB8AC3E}">
        <p14:creationId xmlns:p14="http://schemas.microsoft.com/office/powerpoint/2010/main" val="324325409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558" y="2432405"/>
            <a:ext cx="6958582" cy="3514808"/>
          </a:xfrm>
        </p:spPr>
        <p:txBody>
          <a:bodyPr anchor="ctr"/>
          <a:lstStyle/>
          <a:p>
            <a:r>
              <a:rPr lang="en-US" sz="3600" b="0" i="0" dirty="0">
                <a:solidFill>
                  <a:srgbClr val="24292E"/>
                </a:solidFill>
                <a:effectLst/>
              </a:rPr>
              <a:t>Availability Sets – 99.95% SLA</a:t>
            </a:r>
          </a:p>
          <a:p>
            <a:pPr lvl="1"/>
            <a:r>
              <a:rPr lang="en-US" sz="2800" b="0" i="0" dirty="0">
                <a:solidFill>
                  <a:srgbClr val="24292E"/>
                </a:solidFill>
                <a:effectLst/>
                <a:latin typeface="Segoe UI Light" panose="020B0502040204020203" pitchFamily="34" charset="0"/>
                <a:cs typeface="Segoe UI Light" panose="020B0502040204020203" pitchFamily="34" charset="0"/>
              </a:rPr>
              <a:t>2 or more VMs in an Availability Set configured behind a Load Balancer </a:t>
            </a:r>
          </a:p>
          <a:p>
            <a:r>
              <a:rPr lang="en-US" sz="3600" b="0" i="0" dirty="0">
                <a:solidFill>
                  <a:srgbClr val="24292E"/>
                </a:solidFill>
                <a:effectLst/>
              </a:rPr>
              <a:t>Availability Zones – 99.99% SLA</a:t>
            </a:r>
          </a:p>
          <a:p>
            <a:pPr lvl="1"/>
            <a:r>
              <a:rPr lang="en-US" sz="2800" b="0" i="0" dirty="0">
                <a:solidFill>
                  <a:srgbClr val="24292E"/>
                </a:solidFill>
                <a:effectLst/>
                <a:latin typeface="+mj-lt"/>
              </a:rPr>
              <a:t>2 or more VMs spread across Availability Zones configured behind a Standard Load Balancer</a:t>
            </a:r>
          </a:p>
        </p:txBody>
      </p:sp>
      <p:sp>
        <p:nvSpPr>
          <p:cNvPr id="3" name="Title 2"/>
          <p:cNvSpPr>
            <a:spLocks noGrp="1"/>
          </p:cNvSpPr>
          <p:nvPr>
            <p:ph type="title"/>
          </p:nvPr>
        </p:nvSpPr>
        <p:spPr/>
        <p:txBody>
          <a:bodyPr/>
          <a:lstStyle/>
          <a:p>
            <a:r>
              <a:rPr lang="en-US" dirty="0"/>
              <a:t>High Availability </a:t>
            </a:r>
            <a:br>
              <a:rPr lang="en-US" dirty="0"/>
            </a:br>
            <a:r>
              <a:rPr lang="en-US" sz="3600" dirty="0">
                <a:solidFill>
                  <a:srgbClr val="0078D7"/>
                </a:solidFill>
              </a:rPr>
              <a:t>How do you implement it?</a:t>
            </a:r>
            <a:endParaRPr lang="en-US" dirty="0">
              <a:solidFill>
                <a:srgbClr val="0078D7"/>
              </a:solidFill>
            </a:endParaRPr>
          </a:p>
        </p:txBody>
      </p:sp>
      <p:pic>
        <p:nvPicPr>
          <p:cNvPr id="4" name="Content Placeholder 4">
            <a:extLst>
              <a:ext uri="{FF2B5EF4-FFF2-40B4-BE49-F238E27FC236}">
                <a16:creationId xmlns:a16="http://schemas.microsoft.com/office/drawing/2014/main" id="{6B75E4D4-8545-4367-A8E6-277703B572E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962" r="15310"/>
          <a:stretch/>
        </p:blipFill>
        <p:spPr>
          <a:xfrm>
            <a:off x="7897133" y="996583"/>
            <a:ext cx="3150328" cy="2682284"/>
          </a:xfrm>
          <a:prstGeom prst="rect">
            <a:avLst/>
          </a:prstGeom>
        </p:spPr>
      </p:pic>
      <p:pic>
        <p:nvPicPr>
          <p:cNvPr id="6" name="Picture 5">
            <a:extLst>
              <a:ext uri="{FF2B5EF4-FFF2-40B4-BE49-F238E27FC236}">
                <a16:creationId xmlns:a16="http://schemas.microsoft.com/office/drawing/2014/main" id="{B95D703E-ABFA-4BCC-9963-90E4AB5E2F43}"/>
              </a:ext>
            </a:extLst>
          </p:cNvPr>
          <p:cNvPicPr>
            <a:picLocks noChangeAspect="1"/>
          </p:cNvPicPr>
          <p:nvPr/>
        </p:nvPicPr>
        <p:blipFill>
          <a:blip r:embed="rId4"/>
          <a:stretch>
            <a:fillRect/>
          </a:stretch>
        </p:blipFill>
        <p:spPr>
          <a:xfrm>
            <a:off x="7897133" y="3859791"/>
            <a:ext cx="3150328" cy="2708693"/>
          </a:xfrm>
          <a:prstGeom prst="rect">
            <a:avLst/>
          </a:prstGeom>
        </p:spPr>
      </p:pic>
    </p:spTree>
    <p:extLst>
      <p:ext uri="{BB962C8B-B14F-4D97-AF65-F5344CB8AC3E}">
        <p14:creationId xmlns:p14="http://schemas.microsoft.com/office/powerpoint/2010/main" val="9670633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 Function:</a:t>
            </a:r>
            <a:br>
              <a:rPr lang="en-US" dirty="0"/>
            </a:br>
            <a:r>
              <a:rPr lang="en-US" sz="6000" dirty="0" err="1">
                <a:solidFill>
                  <a:srgbClr val="FFC000"/>
                </a:solidFill>
              </a:rPr>
              <a:t>copyIndex</a:t>
            </a:r>
            <a:r>
              <a:rPr lang="en-US" sz="6000" dirty="0">
                <a:solidFill>
                  <a:srgbClr val="FFC000"/>
                </a:solidFill>
              </a:rPr>
              <a:t>() aka looping</a:t>
            </a:r>
            <a:endParaRPr lang="en-US" dirty="0">
              <a:solidFill>
                <a:srgbClr val="FFC000"/>
              </a:solidFill>
            </a:endParaRPr>
          </a:p>
        </p:txBody>
      </p:sp>
    </p:spTree>
    <p:extLst>
      <p:ext uri="{BB962C8B-B14F-4D97-AF65-F5344CB8AC3E}">
        <p14:creationId xmlns:p14="http://schemas.microsoft.com/office/powerpoint/2010/main" val="293797641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Numeric Function</a:t>
            </a:r>
          </a:p>
        </p:txBody>
      </p:sp>
      <p:sp>
        <p:nvSpPr>
          <p:cNvPr id="3" name="Content Placeholder 2"/>
          <p:cNvSpPr>
            <a:spLocks noGrp="1"/>
          </p:cNvSpPr>
          <p:nvPr>
            <p:ph idx="1"/>
          </p:nvPr>
        </p:nvSpPr>
        <p:spPr/>
        <p:txBody>
          <a:bodyPr>
            <a:normAutofit fontScale="77500" lnSpcReduction="20000"/>
          </a:bodyPr>
          <a:lstStyle/>
          <a:p>
            <a:r>
              <a:rPr lang="en-US" dirty="0">
                <a:latin typeface="Segoe UI Light" panose="020B0502040204020203" pitchFamily="34" charset="0"/>
                <a:cs typeface="Segoe UI Light" panose="020B0502040204020203" pitchFamily="34" charset="0"/>
              </a:rPr>
              <a:t>Add a “copy” section to a resource and reference with the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 function</a:t>
            </a:r>
          </a:p>
          <a:p>
            <a:pPr marL="0" indent="0">
              <a:buNone/>
            </a:pPr>
            <a:endParaRPr lang="en-US" dirty="0">
              <a:latin typeface="Segoe UI Light" panose="020B0502040204020203" pitchFamily="34" charset="0"/>
              <a:cs typeface="Segoe UI Light" panose="020B0502040204020203" pitchFamily="34" charset="0"/>
            </a:endParaRP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"resources":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apiVersion</a:t>
            </a:r>
            <a:r>
              <a:rPr lang="en-US" sz="1900" dirty="0">
                <a:latin typeface="Consolas" panose="020B0609020204030204" pitchFamily="49" charset="0"/>
                <a:cs typeface="Courier New" panose="02070309020205020404" pitchFamily="49" charset="0"/>
              </a:rPr>
              <a:t>": "2016-01-01",</a:t>
            </a:r>
          </a:p>
          <a:p>
            <a:pPr marL="0" indent="0">
              <a:lnSpc>
                <a:spcPct val="70000"/>
              </a:lnSpc>
              <a:spcBef>
                <a:spcPts val="600"/>
              </a:spcBef>
              <a:buNone/>
            </a:pPr>
            <a:r>
              <a:rPr lang="en-US" sz="1900" b="1" dirty="0">
                <a:latin typeface="Consolas" panose="020B0609020204030204" pitchFamily="49" charset="0"/>
                <a:cs typeface="Courier New" panose="02070309020205020404" pitchFamily="49" charset="0"/>
              </a:rPr>
              <a:t>            "type": "</a:t>
            </a:r>
            <a:r>
              <a:rPr lang="en-US" sz="1900" b="1" dirty="0" err="1">
                <a:latin typeface="Consolas" panose="020B0609020204030204" pitchFamily="49" charset="0"/>
                <a:cs typeface="Courier New" panose="02070309020205020404" pitchFamily="49" charset="0"/>
              </a:rPr>
              <a:t>Microsoft.Storage</a:t>
            </a:r>
            <a:r>
              <a:rPr lang="en-US" sz="1900" b="1" dirty="0">
                <a:latin typeface="Consolas" panose="020B0609020204030204" pitchFamily="49" charset="0"/>
                <a:cs typeface="Courier New" panose="02070309020205020404" pitchFamily="49" charset="0"/>
              </a:rPr>
              <a:t>/</a:t>
            </a:r>
            <a:r>
              <a:rPr lang="en-US" sz="1900" b="1" dirty="0" err="1">
                <a:latin typeface="Consolas" panose="020B0609020204030204" pitchFamily="49" charset="0"/>
                <a:cs typeface="Courier New" panose="02070309020205020404" pitchFamily="49" charset="0"/>
              </a:rPr>
              <a:t>storageAccounts</a:t>
            </a:r>
            <a:r>
              <a:rPr lang="en-US" sz="1900" b="1"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concat</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copyIndex</a:t>
            </a:r>
            <a:r>
              <a:rPr lang="en-US" sz="1900" dirty="0">
                <a:highlight>
                  <a:srgbClr val="FFFF00"/>
                </a:highlight>
                <a:latin typeface="Consolas" panose="020B0609020204030204" pitchFamily="49" charset="0"/>
                <a:cs typeface="Courier New" panose="02070309020205020404" pitchFamily="49" charset="0"/>
              </a:rPr>
              <a:t>(),'storage', </a:t>
            </a:r>
            <a:r>
              <a:rPr lang="en-US" sz="1900" dirty="0" err="1">
                <a:highlight>
                  <a:srgbClr val="FFFF00"/>
                </a:highlight>
                <a:latin typeface="Consolas" panose="020B0609020204030204" pitchFamily="49" charset="0"/>
                <a:cs typeface="Courier New" panose="02070309020205020404" pitchFamily="49" charset="0"/>
              </a:rPr>
              <a:t>uniqueString</a:t>
            </a:r>
            <a:r>
              <a:rPr lang="en-US" sz="1900" dirty="0">
                <a:highlight>
                  <a:srgbClr val="FFFF00"/>
                </a:highlight>
                <a:latin typeface="Consolas" panose="020B0609020204030204" pitchFamily="49" charset="0"/>
                <a:cs typeface="Courier New" panose="02070309020205020404" pitchFamily="49" charset="0"/>
              </a:rPr>
              <a:t>(</a:t>
            </a:r>
            <a:r>
              <a:rPr lang="en-US" sz="1900" dirty="0" err="1">
                <a:highlight>
                  <a:srgbClr val="FFFF00"/>
                </a:highlight>
                <a:latin typeface="Consolas" panose="020B0609020204030204" pitchFamily="49" charset="0"/>
                <a:cs typeface="Courier New" panose="02070309020205020404" pitchFamily="49" charset="0"/>
              </a:rPr>
              <a:t>resourceGroup</a:t>
            </a:r>
            <a:r>
              <a:rPr lang="en-US" sz="1900" dirty="0">
                <a:highlight>
                  <a:srgbClr val="FFFF00"/>
                </a:highlight>
                <a:latin typeface="Consolas" panose="020B0609020204030204" pitchFamily="49" charset="0"/>
                <a:cs typeface="Courier New" panose="02070309020205020404" pitchFamily="49" charset="0"/>
              </a:rPr>
              <a:t>().id))]",</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"location": "[</a:t>
            </a:r>
            <a:r>
              <a:rPr lang="en-US" sz="1900" dirty="0" err="1">
                <a:latin typeface="Consolas" panose="020B0609020204030204" pitchFamily="49" charset="0"/>
                <a:cs typeface="Courier New" panose="02070309020205020404" pitchFamily="49" charset="0"/>
              </a:rPr>
              <a:t>resourceGroup</a:t>
            </a:r>
            <a:r>
              <a:rPr lang="en-US" sz="1900" dirty="0">
                <a:latin typeface="Consolas" panose="020B0609020204030204" pitchFamily="49" charset="0"/>
                <a:cs typeface="Courier New" panose="02070309020205020404" pitchFamily="49" charset="0"/>
              </a:rPr>
              <a:t>().location]",</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err="1">
                <a:latin typeface="Consolas" panose="020B0609020204030204" pitchFamily="49" charset="0"/>
                <a:cs typeface="Courier New" panose="02070309020205020404" pitchFamily="49" charset="0"/>
              </a:rPr>
              <a:t>sku</a:t>
            </a: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"name": "</a:t>
            </a:r>
            <a:r>
              <a:rPr lang="en-US" sz="1900" dirty="0" err="1">
                <a:latin typeface="Consolas" panose="020B0609020204030204" pitchFamily="49" charset="0"/>
                <a:cs typeface="Courier New" panose="02070309020205020404" pitchFamily="49" charset="0"/>
              </a:rPr>
              <a:t>Standard_LRS</a:t>
            </a:r>
            <a:r>
              <a:rPr lang="en-US" sz="1900" dirty="0">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"kind": "Storage",</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"properties":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"copy":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"name": "</a:t>
            </a:r>
            <a:r>
              <a:rPr lang="en-US" sz="1900" dirty="0" err="1">
                <a:highlight>
                  <a:srgbClr val="FFFF00"/>
                </a:highlight>
                <a:latin typeface="Consolas" panose="020B0609020204030204" pitchFamily="49" charset="0"/>
                <a:cs typeface="Courier New" panose="02070309020205020404" pitchFamily="49" charset="0"/>
              </a:rPr>
              <a:t>storagecopy</a:t>
            </a:r>
            <a:r>
              <a:rPr lang="en-US" sz="1900" dirty="0">
                <a:highlight>
                  <a:srgbClr val="FFFF00"/>
                </a:highlight>
                <a:latin typeface="Consolas" panose="020B0609020204030204" pitchFamily="49" charset="0"/>
                <a:cs typeface="Courier New" panose="02070309020205020404" pitchFamily="49" charset="0"/>
              </a:rPr>
              <a:t>",</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r>
              <a:rPr lang="en-US" sz="1900" dirty="0">
                <a:highlight>
                  <a:srgbClr val="FFFF00"/>
                </a:highlight>
                <a:latin typeface="Consolas" panose="020B0609020204030204" pitchFamily="49" charset="0"/>
                <a:cs typeface="Courier New" panose="02070309020205020404" pitchFamily="49" charset="0"/>
              </a:rPr>
              <a:t>"count": 3</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lnSpc>
                <a:spcPct val="70000"/>
              </a:lnSpc>
              <a:spcBef>
                <a:spcPts val="600"/>
              </a:spcBef>
              <a:buNone/>
            </a:pPr>
            <a:r>
              <a:rPr lang="en-US" sz="1900" dirty="0">
                <a:latin typeface="Consolas" panose="020B06090202040302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Can I create more meaningful names?</a:t>
            </a:r>
          </a:p>
        </p:txBody>
      </p:sp>
      <p:sp>
        <p:nvSpPr>
          <p:cNvPr id="3" name="Content Placeholder 2"/>
          <p:cNvSpPr>
            <a:spLocks noGrp="1"/>
          </p:cNvSpPr>
          <p:nvPr>
            <p:ph idx="1"/>
          </p:nvPr>
        </p:nvSpPr>
        <p:spPr/>
        <p:txBody>
          <a:bodyPr>
            <a:normAutofit fontScale="92500" lnSpcReduction="20000"/>
          </a:bodyPr>
          <a:lstStyle/>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b="1" dirty="0">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9:51:45 AM - Error: Code=</a:t>
            </a:r>
            <a:r>
              <a:rPr lang="en-US" sz="2200" dirty="0" err="1">
                <a:latin typeface="Consolas" panose="020B0609020204030204" pitchFamily="49" charset="0"/>
              </a:rPr>
              <a:t>AccountNameInvalid</a:t>
            </a:r>
            <a:r>
              <a:rPr lang="en-US" sz="2200" dirty="0">
                <a:latin typeface="Consolas" panose="020B0609020204030204" pitchFamily="49" charset="0"/>
              </a:rPr>
              <a:t>; Message=storage-01 is </a:t>
            </a:r>
            <a:r>
              <a:rPr lang="en-US" sz="2200" dirty="0">
                <a:highlight>
                  <a:srgbClr val="FFFF00"/>
                </a:highlight>
                <a:latin typeface="Consolas" panose="020B0609020204030204" pitchFamily="49" charset="0"/>
              </a:rPr>
              <a:t>not a valid storage account name</a:t>
            </a:r>
            <a:r>
              <a:rPr lang="en-US" sz="2200" dirty="0">
                <a:latin typeface="Consolas" panose="020B0609020204030204" pitchFamily="49" charset="0"/>
              </a:rPr>
              <a:t>. Storage account name must be between 3 and 24 characters in length and </a:t>
            </a:r>
            <a:r>
              <a:rPr lang="en-US" sz="2200" dirty="0">
                <a:highlight>
                  <a:srgbClr val="FFFF00"/>
                </a:highlight>
                <a:latin typeface="Consolas" panose="020B0609020204030204" pitchFamily="49" charset="0"/>
              </a:rPr>
              <a:t>use numbers and lower-case letters only</a:t>
            </a:r>
            <a:r>
              <a:rPr lang="en-US" sz="2200" dirty="0">
                <a:latin typeface="Consolas" panose="020B0609020204030204" pitchFamily="49" charset="0"/>
              </a:rPr>
              <a:t>. </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Tried:</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"name": "[</a:t>
            </a:r>
            <a:r>
              <a:rPr lang="en-US" sz="2200" dirty="0" err="1">
                <a:latin typeface="Consolas" panose="020B0609020204030204" pitchFamily="49" charset="0"/>
              </a:rPr>
              <a:t>concat</a:t>
            </a:r>
            <a:r>
              <a:rPr lang="en-US" sz="2200" dirty="0">
                <a:latin typeface="Consolas" panose="020B0609020204030204" pitchFamily="49" charset="0"/>
              </a:rPr>
              <a:t>('storage0', </a:t>
            </a:r>
            <a:r>
              <a:rPr lang="en-US" sz="2200" dirty="0" err="1">
                <a:latin typeface="Consolas" panose="020B0609020204030204" pitchFamily="49" charset="0"/>
              </a:rPr>
              <a:t>copyIndex</a:t>
            </a:r>
            <a:r>
              <a:rPr lang="en-US" sz="2200" dirty="0">
                <a:latin typeface="Consolas" panose="020B0609020204030204" pitchFamily="49" charset="0"/>
              </a:rPr>
              <a:t>(1))]", (did it work?)</a:t>
            </a:r>
          </a:p>
          <a:p>
            <a:pPr marL="0" indent="0">
              <a:buNone/>
            </a:pPr>
            <a:r>
              <a:rPr lang="en-US" sz="3000" b="1" dirty="0">
                <a:solidFill>
                  <a:srgbClr val="0070C0"/>
                </a:solidFill>
                <a:latin typeface="Segoe UI Light" panose="020B0502040204020203" pitchFamily="34" charset="0"/>
                <a:cs typeface="Segoe UI Light" panose="020B0502040204020203" pitchFamily="34" charset="0"/>
              </a:rPr>
              <a:t>Got error:</a:t>
            </a:r>
            <a:r>
              <a:rPr lang="en-US" sz="3000" dirty="0">
                <a:solidFill>
                  <a:srgbClr val="0070C0"/>
                </a:solidFill>
                <a:latin typeface="Segoe UI Light" panose="020B0502040204020203" pitchFamily="34" charset="0"/>
                <a:cs typeface="Segoe UI Light" panose="020B0502040204020203" pitchFamily="34" charset="0"/>
              </a:rPr>
              <a:t> </a:t>
            </a:r>
          </a:p>
          <a:p>
            <a:pPr marL="0" indent="0">
              <a:buNone/>
            </a:pPr>
            <a:r>
              <a:rPr lang="en-US" sz="2200" dirty="0">
                <a:latin typeface="Consolas" panose="020B0609020204030204" pitchFamily="49" charset="0"/>
              </a:rPr>
              <a:t>New-</a:t>
            </a:r>
            <a:r>
              <a:rPr lang="en-US" sz="2200" dirty="0" err="1">
                <a:latin typeface="Consolas" panose="020B0609020204030204" pitchFamily="49" charset="0"/>
              </a:rPr>
              <a:t>AzureRmResourceGroupDeployment</a:t>
            </a:r>
            <a:r>
              <a:rPr lang="en-US" sz="2200" dirty="0">
                <a:latin typeface="Consolas" panose="020B0609020204030204" pitchFamily="49" charset="0"/>
              </a:rPr>
              <a:t> : 9:52:45 AM - Error: Code=</a:t>
            </a:r>
            <a:r>
              <a:rPr lang="en-US" sz="2200" dirty="0" err="1">
                <a:latin typeface="Consolas" panose="020B0609020204030204" pitchFamily="49" charset="0"/>
              </a:rPr>
              <a:t>StorageAccountAlreadyTaken</a:t>
            </a:r>
            <a:r>
              <a:rPr lang="en-US" sz="2200" dirty="0">
                <a:latin typeface="Consolas" panose="020B0609020204030204" pitchFamily="49" charset="0"/>
              </a:rPr>
              <a:t>; Message=</a:t>
            </a:r>
            <a:r>
              <a:rPr lang="en-US" sz="2200" dirty="0">
                <a:highlight>
                  <a:srgbClr val="FFFF00"/>
                </a:highlight>
                <a:latin typeface="Consolas" panose="020B0609020204030204" pitchFamily="49" charset="0"/>
              </a:rPr>
              <a:t>The storage account named storage01 is already taken</a:t>
            </a:r>
            <a:r>
              <a:rPr lang="en-US" sz="2200" dirty="0">
                <a:latin typeface="Consolas" panose="020B0609020204030204" pitchFamily="49" charset="0"/>
              </a:rPr>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Got it working…finally</a:t>
            </a:r>
          </a:p>
        </p:txBody>
      </p:sp>
      <p:sp>
        <p:nvSpPr>
          <p:cNvPr id="3" name="Content Placeholder 2"/>
          <p:cNvSpPr>
            <a:spLocks noGrp="1"/>
          </p:cNvSpPr>
          <p:nvPr>
            <p:ph idx="1"/>
          </p:nvPr>
        </p:nvSpPr>
        <p:spPr>
          <a:xfrm>
            <a:off x="838199" y="1537527"/>
            <a:ext cx="10145233" cy="4351338"/>
          </a:xfrm>
        </p:spPr>
        <p:txBody>
          <a:bodyPr>
            <a:normAutofit/>
          </a:bodyPr>
          <a:lstStyle/>
          <a:p>
            <a:pPr marL="0" indent="0">
              <a:buNone/>
            </a:pPr>
            <a:r>
              <a:rPr lang="en-US" sz="2200" b="1" dirty="0">
                <a:solidFill>
                  <a:srgbClr val="0070C0"/>
                </a:solidFill>
                <a:latin typeface="Segoe UI Light" panose="020B0502040204020203" pitchFamily="34" charset="0"/>
                <a:cs typeface="Segoe UI Light" panose="020B0502040204020203" pitchFamily="34" charset="0"/>
              </a:rPr>
              <a:t>Tried: </a:t>
            </a:r>
          </a:p>
          <a:p>
            <a:pPr marL="0" indent="0">
              <a:buNone/>
            </a:pPr>
            <a:r>
              <a:rPr lang="en-US" sz="1800" dirty="0">
                <a:latin typeface="Consolas" panose="020B0609020204030204" pitchFamily="49" charset="0"/>
              </a:rPr>
              <a:t>"name": "[</a:t>
            </a:r>
            <a:r>
              <a:rPr lang="en-US" sz="1800" dirty="0" err="1">
                <a:latin typeface="Consolas" panose="020B0609020204030204" pitchFamily="49" charset="0"/>
              </a:rPr>
              <a:t>concat</a:t>
            </a:r>
            <a:r>
              <a:rPr lang="en-US" sz="1800" dirty="0">
                <a:latin typeface="Consolas" panose="020B0609020204030204" pitchFamily="49" charset="0"/>
              </a:rPr>
              <a:t>(parameters('</a:t>
            </a:r>
            <a:r>
              <a:rPr lang="en-US" sz="1800" dirty="0" err="1">
                <a:latin typeface="Consolas" panose="020B0609020204030204" pitchFamily="49" charset="0"/>
              </a:rPr>
              <a:t>environmentPrefix</a:t>
            </a:r>
            <a:r>
              <a:rPr lang="en-US" sz="1800" dirty="0">
                <a:latin typeface="Consolas" panose="020B0609020204030204" pitchFamily="49" charset="0"/>
              </a:rPr>
              <a:t>'),'storage0', </a:t>
            </a:r>
            <a:r>
              <a:rPr lang="en-US" sz="1800" dirty="0" err="1">
                <a:latin typeface="Consolas" panose="020B0609020204030204" pitchFamily="49" charset="0"/>
              </a:rPr>
              <a:t>copyIndex</a:t>
            </a:r>
            <a:r>
              <a:rPr lang="en-US" sz="1800" dirty="0">
                <a:latin typeface="Consolas" panose="020B0609020204030204" pitchFamily="49" charset="0"/>
              </a:rPr>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Final notes </a:t>
            </a:r>
            <a:r>
              <a:rPr lang="en-US" dirty="0">
                <a:latin typeface="Segoe UI Light" panose="020B0502040204020203" pitchFamily="34" charset="0"/>
                <a:cs typeface="Segoe UI Light" panose="020B0502040204020203" pitchFamily="34" charset="0"/>
              </a:rPr>
              <a:t>on looping with </a:t>
            </a:r>
            <a:r>
              <a:rPr lang="en-US" dirty="0" err="1">
                <a:latin typeface="Segoe UI Light" panose="020B0502040204020203" pitchFamily="34" charset="0"/>
                <a:cs typeface="Segoe UI Light" panose="020B0502040204020203" pitchFamily="34" charset="0"/>
              </a:rPr>
              <a:t>copyIndex</a:t>
            </a:r>
            <a:r>
              <a:rPr lang="en-US" dirty="0">
                <a:latin typeface="Segoe UI Light" panose="020B0502040204020203" pitchFamily="34" charset="0"/>
                <a:cs typeface="Segoe UI Light" panose="020B0502040204020203" pitchFamily="34" charset="0"/>
              </a:rPr>
              <a:t>()</a:t>
            </a:r>
          </a:p>
        </p:txBody>
      </p:sp>
      <p:sp>
        <p:nvSpPr>
          <p:cNvPr id="3" name="Content Placeholder 2"/>
          <p:cNvSpPr>
            <a:spLocks noGrp="1"/>
          </p:cNvSpPr>
          <p:nvPr>
            <p:ph idx="1"/>
          </p:nvPr>
        </p:nvSpPr>
        <p:spPr/>
        <p:txBody>
          <a:bodyPr/>
          <a:lstStyle/>
          <a:p>
            <a:r>
              <a:rPr lang="en-US" dirty="0">
                <a:latin typeface="Segoe UI Light" panose="020B0502040204020203" pitchFamily="34" charset="0"/>
                <a:cs typeface="Segoe UI Light" panose="020B0502040204020203" pitchFamily="34" charset="0"/>
              </a:rPr>
              <a:t>You can iteratively create multiple resources of the same type</a:t>
            </a:r>
          </a:p>
          <a:p>
            <a:r>
              <a:rPr lang="en-US" dirty="0">
                <a:latin typeface="Segoe UI Light" panose="020B0502040204020203" pitchFamily="34" charset="0"/>
                <a:cs typeface="Segoe UI Light" panose="020B0502040204020203" pitchFamily="34" charset="0"/>
              </a:rPr>
              <a:t>Resources are created in parallel unless the mode is set to “serial” (default is parallel…should it specified?)</a:t>
            </a:r>
          </a:p>
          <a:p>
            <a:r>
              <a:rPr lang="en-US" dirty="0">
                <a:latin typeface="Segoe UI Light" panose="020B0502040204020203" pitchFamily="34" charset="0"/>
                <a:cs typeface="Segoe UI Light" panose="020B0502040204020203" pitchFamily="34" charset="0"/>
              </a:rPr>
              <a:t>You can iterate on a resource property also</a:t>
            </a:r>
          </a:p>
        </p:txBody>
      </p:sp>
    </p:spTree>
    <p:extLst>
      <p:ext uri="{BB962C8B-B14F-4D97-AF65-F5344CB8AC3E}">
        <p14:creationId xmlns:p14="http://schemas.microsoft.com/office/powerpoint/2010/main" val="26947047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pPr marL="0" indent="0">
              <a:buNone/>
            </a:pPr>
            <a:r>
              <a:rPr lang="en-US" dirty="0"/>
              <a:t>Extend ARM template to:</a:t>
            </a:r>
          </a:p>
          <a:p>
            <a:r>
              <a:rPr lang="en-US" dirty="0"/>
              <a:t>Add a second webserver VM</a:t>
            </a:r>
          </a:p>
          <a:p>
            <a:r>
              <a:rPr lang="en-US" dirty="0"/>
              <a:t>Add a public Load Balancer</a:t>
            </a:r>
          </a:p>
          <a:p>
            <a:pPr lvl="1"/>
            <a:r>
              <a:rPr lang="en-US" dirty="0"/>
              <a:t>Put the webservers in a backend pool</a:t>
            </a:r>
          </a:p>
          <a:p>
            <a:pPr lvl="1"/>
            <a:r>
              <a:rPr lang="en-US" dirty="0"/>
              <a:t>Create frontend pool enabling port 80 to website</a:t>
            </a:r>
          </a:p>
          <a:p>
            <a:r>
              <a:rPr lang="en-US" dirty="0"/>
              <a:t>Ensure the VMs are highly available!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Make it highly available!</a:t>
            </a:r>
            <a:endParaRPr lang="en-US" dirty="0">
              <a:solidFill>
                <a:srgbClr val="0078D7"/>
              </a:solidFill>
            </a:endParaRPr>
          </a:p>
        </p:txBody>
      </p:sp>
    </p:spTree>
    <p:extLst>
      <p:ext uri="{BB962C8B-B14F-4D97-AF65-F5344CB8AC3E}">
        <p14:creationId xmlns:p14="http://schemas.microsoft.com/office/powerpoint/2010/main" val="11628004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Configuring a Load Balancer</a:t>
            </a:r>
            <a:endParaRPr lang="en-US" dirty="0">
              <a:solidFill>
                <a:srgbClr val="FFC000"/>
              </a:solidFill>
            </a:endParaRPr>
          </a:p>
        </p:txBody>
      </p:sp>
    </p:spTree>
    <p:extLst>
      <p:ext uri="{BB962C8B-B14F-4D97-AF65-F5344CB8AC3E}">
        <p14:creationId xmlns:p14="http://schemas.microsoft.com/office/powerpoint/2010/main" val="1815028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25527"/>
          </a:xfrm>
        </p:spPr>
        <p:txBody>
          <a:bodyPr/>
          <a:lstStyle/>
          <a:p>
            <a:r>
              <a:rPr lang="en-US" dirty="0"/>
              <a:t>Extend your ARM template to configure the Load Balancer to enable SSH access to the backend virtual machines</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Let in the SSH in</a:t>
            </a:r>
            <a:endParaRPr lang="en-US" dirty="0">
              <a:solidFill>
                <a:srgbClr val="0078D7"/>
              </a:solidFill>
            </a:endParaRPr>
          </a:p>
        </p:txBody>
      </p:sp>
    </p:spTree>
    <p:extLst>
      <p:ext uri="{BB962C8B-B14F-4D97-AF65-F5344CB8AC3E}">
        <p14:creationId xmlns:p14="http://schemas.microsoft.com/office/powerpoint/2010/main" val="330675166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Templates:</a:t>
            </a:r>
            <a:br>
              <a:rPr lang="en-US" dirty="0"/>
            </a:br>
            <a:r>
              <a:rPr lang="en-US" sz="6000" dirty="0">
                <a:solidFill>
                  <a:srgbClr val="FFC000"/>
                </a:solidFill>
              </a:rPr>
              <a:t>VM Scale Sets – a better way!</a:t>
            </a:r>
            <a:endParaRPr lang="en-US" dirty="0">
              <a:solidFill>
                <a:srgbClr val="FFC000"/>
              </a:solidFill>
            </a:endParaRPr>
          </a:p>
        </p:txBody>
      </p:sp>
    </p:spTree>
    <p:extLst>
      <p:ext uri="{BB962C8B-B14F-4D97-AF65-F5344CB8AC3E}">
        <p14:creationId xmlns:p14="http://schemas.microsoft.com/office/powerpoint/2010/main" val="351915845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253711"/>
          </a:xfrm>
        </p:spPr>
        <p:txBody>
          <a:bodyPr/>
          <a:lstStyle/>
          <a:p>
            <a:r>
              <a:rPr lang="en-US" dirty="0"/>
              <a:t>Modify the ARM template to replace the existing two virtual machines with a VM Scale Set</a:t>
            </a:r>
          </a:p>
          <a:p>
            <a:r>
              <a:rPr lang="en-US" dirty="0"/>
              <a:t>Configure the VMSS to have two instances</a:t>
            </a:r>
          </a:p>
          <a:p>
            <a:r>
              <a:rPr lang="en-US" dirty="0"/>
              <a:t>Ensure the load balancer is configured to allow you to SSH to the VMs in the scale set.</a:t>
            </a:r>
          </a:p>
        </p:txBody>
      </p:sp>
      <p:sp>
        <p:nvSpPr>
          <p:cNvPr id="3" name="Title 2"/>
          <p:cNvSpPr>
            <a:spLocks noGrp="1"/>
          </p:cNvSpPr>
          <p:nvPr>
            <p:ph type="title"/>
          </p:nvPr>
        </p:nvSpPr>
        <p:spPr/>
        <p:txBody>
          <a:bodyPr/>
          <a:lstStyle/>
          <a:p>
            <a:r>
              <a:rPr lang="en-US" dirty="0"/>
              <a:t>Challenge #10</a:t>
            </a:r>
            <a:br>
              <a:rPr lang="en-US" dirty="0"/>
            </a:br>
            <a:r>
              <a:rPr lang="en-US" sz="3600" dirty="0">
                <a:solidFill>
                  <a:srgbClr val="0078D7"/>
                </a:solidFill>
              </a:rPr>
              <a:t>A better way to HA</a:t>
            </a:r>
            <a:endParaRPr lang="en-US" dirty="0">
              <a:solidFill>
                <a:srgbClr val="0078D7"/>
              </a:solidFill>
            </a:endParaRPr>
          </a:p>
        </p:txBody>
      </p:sp>
    </p:spTree>
    <p:extLst>
      <p:ext uri="{BB962C8B-B14F-4D97-AF65-F5344CB8AC3E}">
        <p14:creationId xmlns:p14="http://schemas.microsoft.com/office/powerpoint/2010/main" val="241511362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23915"/>
          </a:xfrm>
        </p:spPr>
        <p:txBody>
          <a:bodyPr/>
          <a:lstStyle/>
          <a:p>
            <a:r>
              <a:rPr lang="en-US" dirty="0"/>
              <a:t>ARM Templates:</a:t>
            </a:r>
            <a:br>
              <a:rPr lang="en-US" dirty="0"/>
            </a:br>
            <a:r>
              <a:rPr lang="en-US" sz="6000" dirty="0">
                <a:solidFill>
                  <a:srgbClr val="FFC000"/>
                </a:solidFill>
              </a:rPr>
              <a:t>Configuration management via custom script extension</a:t>
            </a:r>
            <a:endParaRPr lang="en-US" dirty="0">
              <a:solidFill>
                <a:srgbClr val="FFC000"/>
              </a:solidFill>
            </a:endParaRPr>
          </a:p>
        </p:txBody>
      </p:sp>
    </p:spTree>
    <p:extLst>
      <p:ext uri="{BB962C8B-B14F-4D97-AF65-F5344CB8AC3E}">
        <p14:creationId xmlns:p14="http://schemas.microsoft.com/office/powerpoint/2010/main" val="30006102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795013"/>
          </a:xfrm>
        </p:spPr>
        <p:txBody>
          <a:bodyPr/>
          <a:lstStyle/>
          <a:p>
            <a:r>
              <a:rPr lang="en-US" dirty="0"/>
              <a:t>Extend template to configure the VMs in the scale set as webservers</a:t>
            </a:r>
          </a:p>
          <a:p>
            <a:r>
              <a:rPr lang="en-US" dirty="0"/>
              <a:t>VM Requirements:</a:t>
            </a:r>
          </a:p>
          <a:p>
            <a:pPr lvl="1"/>
            <a:r>
              <a:rPr lang="en-US" dirty="0"/>
              <a:t>Linux VM (Ubuntu)</a:t>
            </a:r>
          </a:p>
          <a:p>
            <a:pPr lvl="1"/>
            <a:r>
              <a:rPr lang="en-US" dirty="0"/>
              <a:t>Apache website</a:t>
            </a:r>
          </a:p>
          <a:p>
            <a:pPr lvl="1"/>
            <a:r>
              <a:rPr lang="en-US" dirty="0"/>
              <a:t>Pull website config from: </a:t>
            </a:r>
            <a:r>
              <a:rPr lang="en-US" sz="2000" dirty="0">
                <a:hlinkClick r:id="rId3"/>
              </a:rPr>
              <a:t>https://raw.githubusercontent.com/microsoft/WhatTheHack/master/011-InfraAsCode-ARM-DSC/Student/Resources/ARM-Challenge-10/install_apache_vmss.sh</a:t>
            </a:r>
            <a:endParaRPr lang="en-US" dirty="0"/>
          </a:p>
        </p:txBody>
      </p:sp>
      <p:sp>
        <p:nvSpPr>
          <p:cNvPr id="3" name="Title 2"/>
          <p:cNvSpPr>
            <a:spLocks noGrp="1"/>
          </p:cNvSpPr>
          <p:nvPr>
            <p:ph type="title"/>
          </p:nvPr>
        </p:nvSpPr>
        <p:spPr/>
        <p:txBody>
          <a:bodyPr/>
          <a:lstStyle/>
          <a:p>
            <a:r>
              <a:rPr lang="en-US" dirty="0"/>
              <a:t>Challenge #11</a:t>
            </a:r>
            <a:br>
              <a:rPr lang="en-US" dirty="0"/>
            </a:br>
            <a:r>
              <a:rPr lang="en-US" sz="3600" dirty="0">
                <a:solidFill>
                  <a:srgbClr val="0078D7"/>
                </a:solidFill>
              </a:rPr>
              <a:t>Configure the VM</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2778664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92918"/>
          </a:xfrm>
        </p:spPr>
        <p:txBody>
          <a:bodyPr/>
          <a:lstStyle/>
          <a:p>
            <a:r>
              <a:rPr lang="en-US" dirty="0"/>
              <a:t>ARM Advanced Feature:</a:t>
            </a:r>
            <a:br>
              <a:rPr lang="en-US" dirty="0"/>
            </a:br>
            <a:r>
              <a:rPr lang="en-US" sz="6000" dirty="0">
                <a:solidFill>
                  <a:srgbClr val="FFC000"/>
                </a:solidFill>
              </a:rPr>
              <a:t>Linked Templates</a:t>
            </a:r>
            <a:endParaRPr lang="en-US" dirty="0">
              <a:solidFill>
                <a:srgbClr val="FFC000"/>
              </a:solidFill>
            </a:endParaRPr>
          </a:p>
        </p:txBody>
      </p:sp>
    </p:spTree>
    <p:extLst>
      <p:ext uri="{BB962C8B-B14F-4D97-AF65-F5344CB8AC3E}">
        <p14:creationId xmlns:p14="http://schemas.microsoft.com/office/powerpoint/2010/main" val="19364573"/>
      </p:ext>
    </p:extLst>
  </p:cSld>
  <p:clrMapOvr>
    <a:masterClrMapping/>
  </p:clrMapOvr>
  <p:transition>
    <p:fade/>
  </p:transition>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#12</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79447" y="2848039"/>
            <a:ext cx="10433105" cy="1161921"/>
          </a:xfrm>
        </p:spPr>
        <p:txBody>
          <a:bodyPr/>
          <a:lstStyle/>
          <a:p>
            <a:r>
              <a:rPr lang="en-US" dirty="0"/>
              <a:t>Desired State Configuration</a:t>
            </a:r>
          </a:p>
        </p:txBody>
      </p:sp>
    </p:spTree>
    <p:extLst>
      <p:ext uri="{BB962C8B-B14F-4D97-AF65-F5344CB8AC3E}">
        <p14:creationId xmlns:p14="http://schemas.microsoft.com/office/powerpoint/2010/main" val="16091883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831096"/>
          </a:xfrm>
        </p:spPr>
        <p:txBody>
          <a:bodyPr/>
          <a:lstStyle/>
          <a:p>
            <a:r>
              <a:rPr lang="en-US" dirty="0"/>
              <a:t>What is DSC?</a:t>
            </a:r>
          </a:p>
          <a:p>
            <a:r>
              <a:rPr lang="en-US" dirty="0"/>
              <a:t>How do you use it?</a:t>
            </a:r>
          </a:p>
          <a:p>
            <a:r>
              <a:rPr lang="en-US" dirty="0"/>
              <a:t>What are DSC Resources</a:t>
            </a:r>
          </a:p>
          <a:p>
            <a:r>
              <a:rPr lang="en-US" dirty="0"/>
              <a:t>Code snippet of DSC script</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Demo here…</a:t>
            </a:r>
            <a:endParaRPr lang="en-US" dirty="0">
              <a:solidFill>
                <a:srgbClr val="0078D7"/>
              </a:solidFill>
            </a:endParaRPr>
          </a:p>
        </p:txBody>
      </p:sp>
    </p:spTree>
    <p:extLst>
      <p:ext uri="{BB962C8B-B14F-4D97-AF65-F5344CB8AC3E}">
        <p14:creationId xmlns:p14="http://schemas.microsoft.com/office/powerpoint/2010/main" val="240210217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54966"/>
            <a:ext cx="6211072" cy="4992136"/>
          </a:xfrm>
        </p:spPr>
        <p:txBody>
          <a:bodyPr/>
          <a:lstStyle/>
          <a:p>
            <a:r>
              <a:rPr lang="en-US" sz="2000" dirty="0"/>
              <a:t>Archive Resource</a:t>
            </a:r>
          </a:p>
          <a:p>
            <a:r>
              <a:rPr lang="en-US" sz="2000" dirty="0"/>
              <a:t>Environment Resource</a:t>
            </a:r>
          </a:p>
          <a:p>
            <a:r>
              <a:rPr lang="en-US" sz="2000" dirty="0"/>
              <a:t>File Resource</a:t>
            </a:r>
          </a:p>
          <a:p>
            <a:r>
              <a:rPr lang="en-US" sz="2000" dirty="0"/>
              <a:t>Group Resource</a:t>
            </a:r>
          </a:p>
          <a:p>
            <a:r>
              <a:rPr lang="en-US" sz="2000" dirty="0"/>
              <a:t>Log Resource</a:t>
            </a:r>
          </a:p>
          <a:p>
            <a:r>
              <a:rPr lang="en-US" sz="2000" dirty="0"/>
              <a:t>Package Resource</a:t>
            </a:r>
          </a:p>
          <a:p>
            <a:r>
              <a:rPr lang="en-US" sz="2000" dirty="0"/>
              <a:t>Registry Resource</a:t>
            </a:r>
          </a:p>
          <a:p>
            <a:r>
              <a:rPr lang="en-US" sz="2000" dirty="0"/>
              <a:t>Script Resource</a:t>
            </a:r>
          </a:p>
          <a:p>
            <a:r>
              <a:rPr lang="en-US" sz="2000" dirty="0"/>
              <a:t>Service Resource</a:t>
            </a:r>
          </a:p>
          <a:p>
            <a:r>
              <a:rPr lang="en-US" sz="2000" dirty="0"/>
              <a:t>User Resource</a:t>
            </a:r>
          </a:p>
          <a:p>
            <a:r>
              <a:rPr lang="en-US" sz="2000" dirty="0" err="1"/>
              <a:t>WindowsFeature</a:t>
            </a:r>
            <a:r>
              <a:rPr lang="en-US" sz="2000" dirty="0"/>
              <a:t> Resource</a:t>
            </a:r>
          </a:p>
          <a:p>
            <a:r>
              <a:rPr lang="en-US" sz="2000" dirty="0" err="1"/>
              <a:t>WindowsProcess</a:t>
            </a:r>
            <a:r>
              <a:rPr lang="en-US" sz="2000" dirty="0"/>
              <a:t> Resource</a:t>
            </a:r>
            <a:endParaRPr lang="en-US" sz="1800" dirty="0"/>
          </a:p>
          <a:p>
            <a:r>
              <a:rPr lang="en-US" sz="2800" dirty="0"/>
              <a:t>Built in DSC Resources: </a:t>
            </a:r>
            <a:br>
              <a:rPr lang="en-US" sz="3600" dirty="0">
                <a:hlinkClick r:id="rId3"/>
              </a:rPr>
            </a:br>
            <a:r>
              <a:rPr lang="en-US" sz="1600" dirty="0">
                <a:hlinkClick r:id="rId3"/>
              </a:rPr>
              <a:t>https://docs.microsoft.com/en-us/powershell/dsc/builtinresource</a:t>
            </a:r>
            <a:r>
              <a:rPr lang="en-US" sz="1600" dirty="0"/>
              <a:t> </a:t>
            </a:r>
            <a:endParaRPr lang="en-US" sz="3600" dirty="0"/>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Built in DSC Resources…</a:t>
            </a:r>
            <a:endParaRPr lang="en-US" dirty="0">
              <a:solidFill>
                <a:srgbClr val="0078D7"/>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77198D59-9AEF-47C5-BF98-5408354818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85" y="1405934"/>
            <a:ext cx="5000625" cy="5162550"/>
          </a:xfrm>
          <a:prstGeom prst="rect">
            <a:avLst/>
          </a:prstGeom>
        </p:spPr>
      </p:pic>
    </p:spTree>
    <p:extLst>
      <p:ext uri="{BB962C8B-B14F-4D97-AF65-F5344CB8AC3E}">
        <p14:creationId xmlns:p14="http://schemas.microsoft.com/office/powerpoint/2010/main" val="108148935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822037"/>
          </a:xfrm>
        </p:spPr>
        <p:txBody>
          <a:bodyPr/>
          <a:lstStyle/>
          <a:p>
            <a:r>
              <a:rPr lang="en-US" sz="3200" dirty="0"/>
              <a:t>Package DSC script (script.ps1) into archive (script.ps1.zip)</a:t>
            </a:r>
          </a:p>
          <a:p>
            <a:r>
              <a:rPr lang="en-US" sz="3200" dirty="0"/>
              <a:t>Deploy archive file to staging (artifact location/blob storage)</a:t>
            </a:r>
          </a:p>
          <a:p>
            <a:r>
              <a:rPr lang="en-US" sz="3200" dirty="0"/>
              <a:t>Provide </a:t>
            </a:r>
            <a:r>
              <a:rPr lang="en-US" sz="3200"/>
              <a:t>staging URI </a:t>
            </a:r>
            <a:r>
              <a:rPr lang="en-US" sz="3200" dirty="0"/>
              <a:t>to ARM template’s DSC Extension resource</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What goes where…</a:t>
            </a:r>
            <a:endParaRPr lang="en-US" dirty="0">
              <a:solidFill>
                <a:srgbClr val="0078D7"/>
              </a:solidFill>
            </a:endParaRPr>
          </a:p>
        </p:txBody>
      </p:sp>
    </p:spTree>
    <p:extLst>
      <p:ext uri="{BB962C8B-B14F-4D97-AF65-F5344CB8AC3E}">
        <p14:creationId xmlns:p14="http://schemas.microsoft.com/office/powerpoint/2010/main" val="66520624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A329-A206-46BE-94E0-70A5DB263A16}"/>
              </a:ext>
            </a:extLst>
          </p:cNvPr>
          <p:cNvSpPr>
            <a:spLocks noGrp="1"/>
          </p:cNvSpPr>
          <p:nvPr>
            <p:ph type="title"/>
          </p:nvPr>
        </p:nvSpPr>
        <p:spPr/>
        <p:txBody>
          <a:bodyPr/>
          <a:lstStyle/>
          <a:p>
            <a:r>
              <a:rPr lang="en-US" dirty="0"/>
              <a:t>A File Server!!!</a:t>
            </a:r>
          </a:p>
        </p:txBody>
      </p:sp>
      <p:pic>
        <p:nvPicPr>
          <p:cNvPr id="4" name="Picture 3">
            <a:extLst>
              <a:ext uri="{FF2B5EF4-FFF2-40B4-BE49-F238E27FC236}">
                <a16:creationId xmlns:a16="http://schemas.microsoft.com/office/drawing/2014/main" id="{3B20004C-C069-415A-A8A1-EA762D9FB6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7076" y="391885"/>
            <a:ext cx="5305012" cy="6261652"/>
          </a:xfrm>
          <a:prstGeom prst="rect">
            <a:avLst/>
          </a:prstGeom>
        </p:spPr>
      </p:pic>
    </p:spTree>
    <p:extLst>
      <p:ext uri="{BB962C8B-B14F-4D97-AF65-F5344CB8AC3E}">
        <p14:creationId xmlns:p14="http://schemas.microsoft.com/office/powerpoint/2010/main" val="20759588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108608"/>
          </a:xfrm>
        </p:spPr>
        <p:txBody>
          <a:bodyPr/>
          <a:lstStyle/>
          <a:p>
            <a:r>
              <a:rPr lang="en-US" dirty="0"/>
              <a:t>Add a DSC extension to the ARM Template</a:t>
            </a:r>
          </a:p>
          <a:p>
            <a:r>
              <a:rPr lang="en-US" dirty="0"/>
              <a:t>Add a DSC script to add 3 folders to the C drive</a:t>
            </a:r>
          </a:p>
          <a:p>
            <a:pPr lvl="1"/>
            <a:r>
              <a:rPr lang="en-US" dirty="0"/>
              <a:t>Ex: “Folder1”, “Folder2”, “Folder3”</a:t>
            </a:r>
          </a:p>
          <a:p>
            <a:r>
              <a:rPr lang="en-US" dirty="0"/>
              <a:t>Go through the motions of packaging the DSC script up and deploying via blob storage</a:t>
            </a:r>
          </a:p>
        </p:txBody>
      </p:sp>
      <p:sp>
        <p:nvSpPr>
          <p:cNvPr id="3" name="Title 2"/>
          <p:cNvSpPr>
            <a:spLocks noGrp="1"/>
          </p:cNvSpPr>
          <p:nvPr>
            <p:ph type="title"/>
          </p:nvPr>
        </p:nvSpPr>
        <p:spPr/>
        <p:txBody>
          <a:bodyPr/>
          <a:lstStyle/>
          <a:p>
            <a:r>
              <a:rPr lang="en-US" dirty="0"/>
              <a:t>DSC Challenge #2</a:t>
            </a:r>
            <a:br>
              <a:rPr lang="en-US" dirty="0"/>
            </a:br>
            <a:r>
              <a:rPr lang="en-US" sz="3600" dirty="0">
                <a:solidFill>
                  <a:srgbClr val="0078D7"/>
                </a:solidFill>
              </a:rPr>
              <a:t>Hello World DSC</a:t>
            </a:r>
            <a:endParaRPr lang="en-US" dirty="0">
              <a:solidFill>
                <a:srgbClr val="0078D7"/>
              </a:solidFill>
            </a:endParaRPr>
          </a:p>
        </p:txBody>
      </p:sp>
    </p:spTree>
    <p:extLst>
      <p:ext uri="{BB962C8B-B14F-4D97-AF65-F5344CB8AC3E}">
        <p14:creationId xmlns:p14="http://schemas.microsoft.com/office/powerpoint/2010/main" val="426835177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495188"/>
          </a:xfrm>
        </p:spPr>
        <p:txBody>
          <a:bodyPr/>
          <a:lstStyle/>
          <a:p>
            <a:r>
              <a:rPr lang="en-US" dirty="0"/>
              <a:t>Browse PowerShell Gallery</a:t>
            </a:r>
          </a:p>
          <a:p>
            <a:r>
              <a:rPr lang="en-US" dirty="0"/>
              <a:t>Browse PowerShell </a:t>
            </a:r>
            <a:r>
              <a:rPr lang="en-US" dirty="0" err="1"/>
              <a:t>Github</a:t>
            </a:r>
            <a:r>
              <a:rPr lang="en-US" dirty="0"/>
              <a:t> Repo</a:t>
            </a:r>
          </a:p>
          <a:p>
            <a:r>
              <a:rPr lang="en-US" dirty="0"/>
              <a:t>Browse Azure </a:t>
            </a:r>
            <a:r>
              <a:rPr lang="en-US" dirty="0" err="1"/>
              <a:t>Quickstart</a:t>
            </a:r>
            <a:r>
              <a:rPr lang="en-US" dirty="0"/>
              <a:t> Templates</a:t>
            </a:r>
          </a:p>
          <a:p>
            <a:r>
              <a:rPr lang="en-US" dirty="0"/>
              <a:t>Google it* with Bing! </a:t>
            </a:r>
            <a:r>
              <a:rPr lang="en-US" sz="2000" dirty="0"/>
              <a:t>(*where ‘it’ is the task you want to configure with DSC)</a:t>
            </a:r>
          </a:p>
          <a:p>
            <a:r>
              <a:rPr lang="en-US" dirty="0"/>
              <a:t>Repeat!</a:t>
            </a:r>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How to fish for new ones…</a:t>
            </a:r>
            <a:endParaRPr lang="en-US" dirty="0">
              <a:solidFill>
                <a:srgbClr val="0078D7"/>
              </a:solidFill>
            </a:endParaRPr>
          </a:p>
        </p:txBody>
      </p:sp>
    </p:spTree>
    <p:extLst>
      <p:ext uri="{BB962C8B-B14F-4D97-AF65-F5344CB8AC3E}">
        <p14:creationId xmlns:p14="http://schemas.microsoft.com/office/powerpoint/2010/main" val="14532091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908925"/>
            <a:ext cx="11653523" cy="4591578"/>
          </a:xfrm>
        </p:spPr>
        <p:txBody>
          <a:bodyPr/>
          <a:lstStyle/>
          <a:p>
            <a:r>
              <a:rPr lang="en-US" sz="3600" dirty="0"/>
              <a:t>Read its docs &amp; examples on its </a:t>
            </a:r>
            <a:r>
              <a:rPr lang="en-US" sz="3600" dirty="0" err="1"/>
              <a:t>Github</a:t>
            </a:r>
            <a:r>
              <a:rPr lang="en-US" sz="3600" dirty="0"/>
              <a:t> repo</a:t>
            </a:r>
          </a:p>
          <a:p>
            <a:r>
              <a:rPr lang="en-US" sz="3200" dirty="0"/>
              <a:t>Add a Import-Module –Name &lt;</a:t>
            </a:r>
            <a:r>
              <a:rPr lang="en-US" sz="3200" dirty="0" err="1"/>
              <a:t>DSCResourceName</a:t>
            </a:r>
            <a:r>
              <a:rPr lang="en-US" sz="3200" dirty="0"/>
              <a:t>&gt; statement</a:t>
            </a:r>
          </a:p>
          <a:p>
            <a:r>
              <a:rPr lang="en-US" sz="3600" dirty="0"/>
              <a:t>Use it in your DSC script! (.ps1 file)</a:t>
            </a:r>
          </a:p>
          <a:p>
            <a:r>
              <a:rPr lang="en-US" sz="3600" dirty="0"/>
              <a:t>Download/install the module locally on your workstation</a:t>
            </a:r>
          </a:p>
          <a:p>
            <a:r>
              <a:rPr lang="en-US" sz="3600" dirty="0"/>
              <a:t>Include the module’s files in the archive file</a:t>
            </a:r>
          </a:p>
          <a:p>
            <a:r>
              <a:rPr lang="en-US" sz="3600" dirty="0"/>
              <a:t>Deploy the archive file to the staging location</a:t>
            </a:r>
          </a:p>
          <a:p>
            <a:endParaRPr lang="en-US" dirty="0"/>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Once you find the droid you’re looking for…</a:t>
            </a:r>
            <a:endParaRPr lang="en-US" dirty="0">
              <a:solidFill>
                <a:srgbClr val="0078D7"/>
              </a:solidFill>
            </a:endParaRPr>
          </a:p>
        </p:txBody>
      </p:sp>
      <p:sp>
        <p:nvSpPr>
          <p:cNvPr id="4" name="TextBox 3">
            <a:extLst>
              <a:ext uri="{FF2B5EF4-FFF2-40B4-BE49-F238E27FC236}">
                <a16:creationId xmlns:a16="http://schemas.microsoft.com/office/drawing/2014/main" id="{7E4615F2-5162-4E6A-9C23-AFE624B62811}"/>
              </a:ext>
            </a:extLst>
          </p:cNvPr>
          <p:cNvSpPr txBox="1"/>
          <p:nvPr/>
        </p:nvSpPr>
        <p:spPr>
          <a:xfrm>
            <a:off x="176065" y="5719260"/>
            <a:ext cx="1174669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Use the </a:t>
            </a:r>
            <a:r>
              <a:rPr lang="en-US" sz="2400" dirty="0">
                <a:solidFill>
                  <a:srgbClr val="00B0F0"/>
                </a:solidFill>
              </a:rPr>
              <a:t>Publish-</a:t>
            </a:r>
            <a:r>
              <a:rPr lang="en-US" sz="2400" dirty="0" err="1">
                <a:solidFill>
                  <a:srgbClr val="00B0F0"/>
                </a:solidFill>
              </a:rPr>
              <a:t>AzureRmVMDscConfiguration</a:t>
            </a:r>
            <a:r>
              <a:rPr lang="en-US" sz="2400" dirty="0">
                <a:gradFill>
                  <a:gsLst>
                    <a:gs pos="2917">
                      <a:schemeClr val="tx1"/>
                    </a:gs>
                    <a:gs pos="30000">
                      <a:schemeClr val="tx1"/>
                    </a:gs>
                  </a:gsLst>
                  <a:lin ang="5400000" scaled="0"/>
                </a:gradFill>
              </a:rPr>
              <a:t> cmdlet to package &amp; stage the archive file directly to Blob Storage!</a:t>
            </a:r>
          </a:p>
        </p:txBody>
      </p:sp>
    </p:spTree>
    <p:extLst>
      <p:ext uri="{BB962C8B-B14F-4D97-AF65-F5344CB8AC3E}">
        <p14:creationId xmlns:p14="http://schemas.microsoft.com/office/powerpoint/2010/main" val="327544112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32132"/>
          </a:xfrm>
        </p:spPr>
        <p:txBody>
          <a:bodyPr/>
          <a:lstStyle/>
          <a:p>
            <a:r>
              <a:rPr lang="en-US" sz="3600" dirty="0"/>
              <a:t>Extend the DSC by creating SMB shares on each folder</a:t>
            </a:r>
          </a:p>
          <a:p>
            <a:pPr lvl="1"/>
            <a:r>
              <a:rPr lang="en-US" sz="2800" dirty="0"/>
              <a:t>Ex: </a:t>
            </a:r>
            <a:r>
              <a:rPr lang="en-US" sz="2800" dirty="0">
                <a:hlinkClick r:id="rId3" action="ppaction://hlinkfile"/>
              </a:rPr>
              <a:t>\\Share1</a:t>
            </a:r>
            <a:r>
              <a:rPr lang="en-US" sz="2800" dirty="0"/>
              <a:t>, </a:t>
            </a:r>
            <a:r>
              <a:rPr lang="en-US" sz="2800" dirty="0">
                <a:hlinkClick r:id="rId4" action="ppaction://hlinkfile"/>
              </a:rPr>
              <a:t>\\Share2</a:t>
            </a:r>
            <a:r>
              <a:rPr lang="en-US" sz="2800" dirty="0"/>
              <a:t>, </a:t>
            </a:r>
            <a:r>
              <a:rPr lang="en-US" sz="2800" dirty="0">
                <a:hlinkClick r:id="rId5" action="ppaction://hlinkfile"/>
              </a:rPr>
              <a:t>\\Share3</a:t>
            </a:r>
            <a:r>
              <a:rPr lang="en-US" sz="2800" dirty="0"/>
              <a:t> </a:t>
            </a:r>
          </a:p>
          <a:p>
            <a:r>
              <a:rPr lang="en-US" dirty="0"/>
              <a:t>Hint: Use a DSC Resource</a:t>
            </a:r>
          </a:p>
        </p:txBody>
      </p:sp>
      <p:sp>
        <p:nvSpPr>
          <p:cNvPr id="3" name="Title 2"/>
          <p:cNvSpPr>
            <a:spLocks noGrp="1"/>
          </p:cNvSpPr>
          <p:nvPr>
            <p:ph type="title"/>
          </p:nvPr>
        </p:nvSpPr>
        <p:spPr/>
        <p:txBody>
          <a:bodyPr/>
          <a:lstStyle/>
          <a:p>
            <a:r>
              <a:rPr lang="en-US" dirty="0"/>
              <a:t>DSC Challenge #3</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57650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461158"/>
          </a:xfrm>
        </p:spPr>
        <p:txBody>
          <a:bodyPr/>
          <a:lstStyle/>
          <a:p>
            <a:r>
              <a:rPr lang="en-US" dirty="0"/>
              <a:t>DSC configurations can get long and complex quickly.</a:t>
            </a:r>
          </a:p>
          <a:p>
            <a:r>
              <a:rPr lang="en-US" dirty="0"/>
              <a:t>You want to have custom DSC resources specifically for your infrastructure</a:t>
            </a:r>
          </a:p>
          <a:p>
            <a:r>
              <a:rPr lang="en-US" dirty="0"/>
              <a:t>Useful for splitting the management of desired state amongst different teams.</a:t>
            </a:r>
          </a:p>
          <a:p>
            <a:pPr marL="0" indent="0">
              <a:buNone/>
            </a:pPr>
            <a:endParaRPr lang="en-US" dirty="0"/>
          </a:p>
        </p:txBody>
      </p:sp>
      <p:sp>
        <p:nvSpPr>
          <p:cNvPr id="3" name="Title 2"/>
          <p:cNvSpPr>
            <a:spLocks noGrp="1"/>
          </p:cNvSpPr>
          <p:nvPr>
            <p:ph type="title"/>
          </p:nvPr>
        </p:nvSpPr>
        <p:spPr/>
        <p:txBody>
          <a:bodyPr/>
          <a:lstStyle/>
          <a:p>
            <a:r>
              <a:rPr lang="en-US" dirty="0"/>
              <a:t>Composite DSC</a:t>
            </a:r>
            <a:br>
              <a:rPr lang="en-US" dirty="0"/>
            </a:br>
            <a:r>
              <a:rPr lang="en-US" sz="3600" dirty="0">
                <a:solidFill>
                  <a:srgbClr val="0078D7"/>
                </a:solidFill>
              </a:rPr>
              <a:t>Let’s refactor out some common code…</a:t>
            </a:r>
            <a:endParaRPr lang="en-US" dirty="0">
              <a:solidFill>
                <a:srgbClr val="0078D7"/>
              </a:solidFill>
            </a:endParaRPr>
          </a:p>
        </p:txBody>
      </p:sp>
    </p:spTree>
    <p:extLst>
      <p:ext uri="{BB962C8B-B14F-4D97-AF65-F5344CB8AC3E}">
        <p14:creationId xmlns:p14="http://schemas.microsoft.com/office/powerpoint/2010/main" val="33389363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138D-A455-4599-92D0-9809329812D1}"/>
              </a:ext>
            </a:extLst>
          </p:cNvPr>
          <p:cNvSpPr>
            <a:spLocks noGrp="1"/>
          </p:cNvSpPr>
          <p:nvPr>
            <p:ph type="body" sz="quarter" idx="10"/>
          </p:nvPr>
        </p:nvSpPr>
        <p:spPr>
          <a:xfrm>
            <a:off x="313965" y="1323355"/>
            <a:ext cx="11653523" cy="3427477"/>
          </a:xfrm>
        </p:spPr>
        <p:txBody>
          <a:bodyPr/>
          <a:lstStyle/>
          <a:p>
            <a:r>
              <a:rPr lang="en-US" dirty="0" err="1">
                <a:solidFill>
                  <a:srgbClr val="7030A0"/>
                </a:solidFill>
              </a:rPr>
              <a:t>MyCompositeResourcePackage</a:t>
            </a:r>
            <a:r>
              <a:rPr lang="en-US" dirty="0"/>
              <a:t>  (</a:t>
            </a:r>
            <a:r>
              <a:rPr lang="en-US" dirty="0">
                <a:solidFill>
                  <a:srgbClr val="FFC000"/>
                </a:solidFill>
              </a:rPr>
              <a:t>Folder</a:t>
            </a:r>
            <a:r>
              <a:rPr lang="en-US" dirty="0"/>
              <a:t>)</a:t>
            </a:r>
          </a:p>
          <a:p>
            <a:pPr lvl="1"/>
            <a:r>
              <a:rPr lang="en-US" dirty="0"/>
              <a:t>1.0 (</a:t>
            </a:r>
            <a:r>
              <a:rPr lang="en-US" dirty="0">
                <a:solidFill>
                  <a:srgbClr val="FFC000"/>
                </a:solidFill>
              </a:rPr>
              <a:t>Folder</a:t>
            </a:r>
            <a:r>
              <a:rPr lang="en-US" dirty="0"/>
              <a:t> – </a:t>
            </a:r>
            <a:r>
              <a:rPr lang="en-US" dirty="0">
                <a:solidFill>
                  <a:srgbClr val="00B050"/>
                </a:solidFill>
              </a:rPr>
              <a:t>version number</a:t>
            </a:r>
            <a:r>
              <a:rPr lang="en-US" dirty="0"/>
              <a:t>)</a:t>
            </a:r>
          </a:p>
          <a:p>
            <a:pPr lvl="2"/>
            <a:r>
              <a:rPr lang="en-US" dirty="0">
                <a:solidFill>
                  <a:srgbClr val="7030A0"/>
                </a:solidFill>
              </a:rPr>
              <a:t>MyCompositeResourcePackage</a:t>
            </a:r>
            <a:r>
              <a:rPr lang="en-US" dirty="0"/>
              <a:t>.psd1 </a:t>
            </a:r>
            <a:r>
              <a:rPr lang="en-US" sz="1400" dirty="0"/>
              <a:t>(</a:t>
            </a:r>
            <a:r>
              <a:rPr lang="en-US" sz="1400" dirty="0">
                <a:solidFill>
                  <a:srgbClr val="FF0000"/>
                </a:solidFill>
              </a:rPr>
              <a:t>&lt;-manifest file. Auto generated by </a:t>
            </a:r>
            <a:r>
              <a:rPr lang="en-US" sz="1400" b="1" dirty="0">
                <a:latin typeface="Courier" pitchFamily="2" charset="0"/>
              </a:rPr>
              <a:t>New-</a:t>
            </a:r>
            <a:r>
              <a:rPr lang="en-US" sz="1400" b="1" dirty="0" err="1">
                <a:latin typeface="Courier" pitchFamily="2" charset="0"/>
              </a:rPr>
              <a:t>ModuleManifest</a:t>
            </a:r>
            <a:r>
              <a:rPr lang="en-US" sz="1400" b="1" dirty="0">
                <a:latin typeface="Courier" pitchFamily="2" charset="0"/>
              </a:rPr>
              <a:t> </a:t>
            </a:r>
            <a:r>
              <a:rPr lang="en-US" sz="1400" dirty="0">
                <a:solidFill>
                  <a:srgbClr val="FF0000"/>
                </a:solidFill>
              </a:rPr>
              <a:t>tool</a:t>
            </a:r>
            <a:r>
              <a:rPr lang="en-US" sz="1400" dirty="0"/>
              <a:t>)</a:t>
            </a:r>
          </a:p>
          <a:p>
            <a:pPr lvl="2"/>
            <a:r>
              <a:rPr lang="en-US" dirty="0" err="1">
                <a:solidFill>
                  <a:schemeClr val="tx1"/>
                </a:solidFill>
              </a:rPr>
              <a:t>DSCResources</a:t>
            </a:r>
            <a:r>
              <a:rPr lang="en-US" dirty="0">
                <a:solidFill>
                  <a:schemeClr val="tx1"/>
                </a:solidFill>
              </a:rPr>
              <a:t> (</a:t>
            </a:r>
            <a:r>
              <a:rPr lang="en-US" dirty="0">
                <a:solidFill>
                  <a:srgbClr val="FFC000"/>
                </a:solidFill>
              </a:rPr>
              <a:t>Folder</a:t>
            </a:r>
            <a:r>
              <a:rPr lang="en-US" dirty="0">
                <a:solidFill>
                  <a:schemeClr val="tx1"/>
                </a:solidFill>
              </a:rPr>
              <a:t>)</a:t>
            </a:r>
          </a:p>
          <a:p>
            <a:pPr lvl="3"/>
            <a:r>
              <a:rPr lang="en-US" dirty="0" err="1">
                <a:solidFill>
                  <a:srgbClr val="00B0F0"/>
                </a:solidFill>
              </a:rPr>
              <a:t>myCompositeResource</a:t>
            </a:r>
            <a:r>
              <a:rPr lang="en-US" dirty="0"/>
              <a:t> (</a:t>
            </a:r>
            <a:r>
              <a:rPr lang="en-US" dirty="0">
                <a:solidFill>
                  <a:srgbClr val="FFC000"/>
                </a:solidFill>
              </a:rPr>
              <a:t>Folder</a:t>
            </a:r>
            <a:r>
              <a:rPr lang="en-US" dirty="0"/>
              <a:t>)</a:t>
            </a:r>
          </a:p>
          <a:p>
            <a:pPr lvl="4"/>
            <a:r>
              <a:rPr lang="en-US" dirty="0">
                <a:solidFill>
                  <a:srgbClr val="00B0F0"/>
                </a:solidFill>
              </a:rPr>
              <a:t>myCompositeResource</a:t>
            </a:r>
            <a:r>
              <a:rPr lang="en-US" dirty="0"/>
              <a:t>.psd1 </a:t>
            </a:r>
            <a:r>
              <a:rPr lang="en-US" sz="1800" dirty="0">
                <a:solidFill>
                  <a:schemeClr val="tx1"/>
                </a:solidFill>
              </a:rPr>
              <a:t>(</a:t>
            </a:r>
            <a:r>
              <a:rPr lang="en-US" sz="1800" dirty="0">
                <a:solidFill>
                  <a:srgbClr val="FF0000"/>
                </a:solidFill>
              </a:rPr>
              <a:t>&lt;-manifest file.  Auto generated by </a:t>
            </a:r>
            <a:r>
              <a:rPr lang="en-US" sz="1600" b="1" dirty="0">
                <a:latin typeface="Courier" pitchFamily="2" charset="0"/>
              </a:rPr>
              <a:t>New-</a:t>
            </a:r>
            <a:r>
              <a:rPr lang="en-US" sz="1600" b="1" dirty="0" err="1">
                <a:latin typeface="Courier" pitchFamily="2" charset="0"/>
              </a:rPr>
              <a:t>ModuleManifest</a:t>
            </a:r>
            <a:r>
              <a:rPr lang="en-US" sz="1600" b="1" dirty="0">
                <a:latin typeface="Courier" pitchFamily="2" charset="0"/>
              </a:rPr>
              <a:t> </a:t>
            </a:r>
            <a:r>
              <a:rPr lang="en-US" sz="1800" dirty="0">
                <a:solidFill>
                  <a:srgbClr val="FF0000"/>
                </a:solidFill>
              </a:rPr>
              <a:t>tool</a:t>
            </a:r>
            <a:r>
              <a:rPr lang="en-US" sz="1800" dirty="0"/>
              <a:t>)</a:t>
            </a:r>
          </a:p>
          <a:p>
            <a:pPr lvl="4"/>
            <a:r>
              <a:rPr lang="en-US" dirty="0">
                <a:solidFill>
                  <a:srgbClr val="00B0F0"/>
                </a:solidFill>
              </a:rPr>
              <a:t>myCompositeResource</a:t>
            </a:r>
            <a:r>
              <a:rPr lang="en-US" dirty="0"/>
              <a:t>.schema.psm1 </a:t>
            </a:r>
            <a:r>
              <a:rPr lang="en-US" dirty="0">
                <a:solidFill>
                  <a:schemeClr val="tx1"/>
                </a:solidFill>
              </a:rPr>
              <a:t>(</a:t>
            </a:r>
            <a:r>
              <a:rPr lang="en-US" dirty="0">
                <a:solidFill>
                  <a:srgbClr val="FF0000"/>
                </a:solidFill>
              </a:rPr>
              <a:t>&lt;- code file where your common code goes!</a:t>
            </a:r>
            <a:r>
              <a:rPr lang="en-US" dirty="0"/>
              <a:t>)</a:t>
            </a:r>
          </a:p>
          <a:p>
            <a:pPr lvl="1"/>
            <a:endParaRPr lang="en-US" dirty="0"/>
          </a:p>
        </p:txBody>
      </p:sp>
      <p:sp>
        <p:nvSpPr>
          <p:cNvPr id="3" name="Title 2">
            <a:extLst>
              <a:ext uri="{FF2B5EF4-FFF2-40B4-BE49-F238E27FC236}">
                <a16:creationId xmlns:a16="http://schemas.microsoft.com/office/drawing/2014/main" id="{65B41108-52AE-4F9A-A5C2-8463140E4B76}"/>
              </a:ext>
            </a:extLst>
          </p:cNvPr>
          <p:cNvSpPr>
            <a:spLocks noGrp="1"/>
          </p:cNvSpPr>
          <p:nvPr>
            <p:ph type="title"/>
          </p:nvPr>
        </p:nvSpPr>
        <p:spPr>
          <a:xfrm>
            <a:off x="268080" y="109758"/>
            <a:ext cx="11655840" cy="899665"/>
          </a:xfrm>
        </p:spPr>
        <p:txBody>
          <a:bodyPr/>
          <a:lstStyle/>
          <a:p>
            <a:r>
              <a:rPr lang="en-US" dirty="0"/>
              <a:t>Composite DSC - Layout</a:t>
            </a:r>
          </a:p>
        </p:txBody>
      </p:sp>
      <p:pic>
        <p:nvPicPr>
          <p:cNvPr id="5" name="Picture 4" descr="A close up of text on a black background&#10;&#10;Description generated with high confidence">
            <a:extLst>
              <a:ext uri="{FF2B5EF4-FFF2-40B4-BE49-F238E27FC236}">
                <a16:creationId xmlns:a16="http://schemas.microsoft.com/office/drawing/2014/main" id="{6AE362AB-25D9-4D96-B81A-1E1F7669CB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604" y="4625384"/>
            <a:ext cx="5740987" cy="3082412"/>
          </a:xfrm>
          <a:prstGeom prst="rect">
            <a:avLst/>
          </a:prstGeom>
        </p:spPr>
      </p:pic>
      <p:sp>
        <p:nvSpPr>
          <p:cNvPr id="7" name="TextBox 6">
            <a:extLst>
              <a:ext uri="{FF2B5EF4-FFF2-40B4-BE49-F238E27FC236}">
                <a16:creationId xmlns:a16="http://schemas.microsoft.com/office/drawing/2014/main" id="{9DF802D3-EBAD-44BB-89C2-4C2D35471FC1}"/>
              </a:ext>
            </a:extLst>
          </p:cNvPr>
          <p:cNvSpPr txBox="1"/>
          <p:nvPr/>
        </p:nvSpPr>
        <p:spPr>
          <a:xfrm>
            <a:off x="6584674" y="4183275"/>
            <a:ext cx="4462670"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a:ea typeface="+mn-ea"/>
                <a:cs typeface="+mn-cs"/>
              </a:rPr>
              <a:t>The name of the PSD1 &amp; PSM1 must be the same as the name of the Configuration block in your PSM1 file! </a:t>
            </a:r>
            <a:r>
              <a:rPr kumimoji="0" lang="en-US" sz="2000" b="0" i="0" u="none" strike="noStrike" kern="1200" cap="none" spc="0" normalizeH="0" baseline="0" noProof="0" dirty="0">
                <a:ln>
                  <a:noFill/>
                </a:ln>
                <a:solidFill>
                  <a:srgbClr val="00B0F0"/>
                </a:soli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CDA556E5-7CD6-49BA-955F-B07610A3A1C4}"/>
              </a:ext>
            </a:extLst>
          </p:cNvPr>
          <p:cNvCxnSpPr>
            <a:cxnSpLocks/>
          </p:cNvCxnSpPr>
          <p:nvPr/>
        </p:nvCxnSpPr>
        <p:spPr>
          <a:xfrm flipH="1" flipV="1">
            <a:off x="3781839" y="4185018"/>
            <a:ext cx="2912165" cy="306192"/>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3D1894-9054-4B76-9D6F-547B09313460}"/>
              </a:ext>
            </a:extLst>
          </p:cNvPr>
          <p:cNvCxnSpPr>
            <a:cxnSpLocks/>
          </p:cNvCxnSpPr>
          <p:nvPr/>
        </p:nvCxnSpPr>
        <p:spPr>
          <a:xfrm flipH="1">
            <a:off x="4750904" y="4508886"/>
            <a:ext cx="1943100" cy="234328"/>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7FBAD9-5D69-4DE0-9573-DA906C1AD604}"/>
              </a:ext>
            </a:extLst>
          </p:cNvPr>
          <p:cNvSpPr txBox="1"/>
          <p:nvPr/>
        </p:nvSpPr>
        <p:spPr>
          <a:xfrm>
            <a:off x="6584674" y="5437426"/>
            <a:ext cx="50441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No “node” block in the psm1 file!</a:t>
            </a:r>
          </a:p>
        </p:txBody>
      </p:sp>
      <p:cxnSp>
        <p:nvCxnSpPr>
          <p:cNvPr id="21" name="Straight Arrow Connector 20">
            <a:extLst>
              <a:ext uri="{FF2B5EF4-FFF2-40B4-BE49-F238E27FC236}">
                <a16:creationId xmlns:a16="http://schemas.microsoft.com/office/drawing/2014/main" id="{059E9C06-FEC0-4F73-B63D-C453AF98181C}"/>
              </a:ext>
            </a:extLst>
          </p:cNvPr>
          <p:cNvCxnSpPr>
            <a:cxnSpLocks/>
          </p:cNvCxnSpPr>
          <p:nvPr/>
        </p:nvCxnSpPr>
        <p:spPr>
          <a:xfrm flipH="1" flipV="1">
            <a:off x="2355575" y="5520135"/>
            <a:ext cx="4338429" cy="183099"/>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EE2EBB-F271-466E-B102-F58E093D330E}"/>
              </a:ext>
            </a:extLst>
          </p:cNvPr>
          <p:cNvSpPr txBox="1"/>
          <p:nvPr/>
        </p:nvSpPr>
        <p:spPr>
          <a:xfrm>
            <a:off x="0" y="1009423"/>
            <a:ext cx="106448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ParentFolder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sym typeface="Wingdings" panose="05000000000000000000" pitchFamily="2" charset="2"/>
              </a:rPr>
              <a:t> </a:t>
            </a:r>
            <a:r>
              <a:rPr kumimoji="0" lang="en-US" sz="2000" b="0" i="0" u="none" strike="noStrike" kern="1200" cap="none" spc="0" normalizeH="0" baseline="0" noProof="0" dirty="0">
                <a:ln>
                  <a:noFill/>
                </a:ln>
                <a:solidFill>
                  <a:srgbClr val="C00000"/>
                </a:solidFill>
                <a:effectLst/>
                <a:uLnTx/>
                <a:uFillTx/>
                <a:latin typeface="Segoe UI"/>
                <a:ea typeface="+mn-ea"/>
                <a:cs typeface="+mn-cs"/>
                <a:sym typeface="Wingdings" panose="05000000000000000000" pitchFamily="2" charset="2"/>
              </a:rPr>
              <a:t>Add this folder to the PowerShell path for the publish tool to work</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30038168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881A0-ADE8-8E4F-B660-37D666501D70}"/>
              </a:ext>
            </a:extLst>
          </p:cNvPr>
          <p:cNvSpPr>
            <a:spLocks noGrp="1"/>
          </p:cNvSpPr>
          <p:nvPr>
            <p:ph type="body" sz="quarter" idx="10"/>
          </p:nvPr>
        </p:nvSpPr>
        <p:spPr>
          <a:xfrm>
            <a:off x="269239" y="1189177"/>
            <a:ext cx="11653523" cy="3977820"/>
          </a:xfrm>
        </p:spPr>
        <p:txBody>
          <a:bodyPr/>
          <a:lstStyle/>
          <a:p>
            <a:r>
              <a:rPr lang="en-US" b="1" dirty="0">
                <a:solidFill>
                  <a:srgbClr val="00B0F0"/>
                </a:solidFill>
              </a:rPr>
              <a:t>Publish-</a:t>
            </a:r>
            <a:r>
              <a:rPr lang="en-US" b="1" dirty="0" err="1">
                <a:solidFill>
                  <a:srgbClr val="00B0F0"/>
                </a:solidFill>
              </a:rPr>
              <a:t>AzureRMVMDscConfiguration</a:t>
            </a:r>
            <a:r>
              <a:rPr lang="en-US" dirty="0"/>
              <a:t> needs to know about your new Composite Resource</a:t>
            </a:r>
          </a:p>
          <a:p>
            <a:r>
              <a:rPr lang="en-US" dirty="0"/>
              <a:t>Change the path of Powershell to include your new local folder:</a:t>
            </a:r>
          </a:p>
          <a:p>
            <a:pPr lvl="1"/>
            <a:r>
              <a:rPr lang="en-US" dirty="0"/>
              <a:t>$</a:t>
            </a:r>
            <a:r>
              <a:rPr lang="en-US" dirty="0" err="1"/>
              <a:t>env:PSModulePath</a:t>
            </a:r>
            <a:r>
              <a:rPr lang="en-US" dirty="0"/>
              <a:t> = $</a:t>
            </a:r>
            <a:r>
              <a:rPr lang="en-US" dirty="0" err="1"/>
              <a:t>env:PSModulePath</a:t>
            </a:r>
            <a:r>
              <a:rPr lang="en-US" dirty="0"/>
              <a:t> + “;” + “</a:t>
            </a:r>
            <a:r>
              <a:rPr lang="en-US" dirty="0" err="1"/>
              <a:t>myDscs</a:t>
            </a:r>
            <a:r>
              <a:rPr lang="en-US" dirty="0"/>
              <a:t>;”  (</a:t>
            </a:r>
            <a:r>
              <a:rPr lang="en-US" dirty="0" err="1"/>
              <a:t>myDscs</a:t>
            </a:r>
            <a:r>
              <a:rPr lang="en-US" dirty="0"/>
              <a:t> is the root containing your Composite Resource).</a:t>
            </a:r>
          </a:p>
          <a:p>
            <a:r>
              <a:rPr lang="en-US" dirty="0"/>
              <a:t>Now run your Publish command</a:t>
            </a:r>
          </a:p>
        </p:txBody>
      </p:sp>
      <p:sp>
        <p:nvSpPr>
          <p:cNvPr id="3" name="Title 2">
            <a:extLst>
              <a:ext uri="{FF2B5EF4-FFF2-40B4-BE49-F238E27FC236}">
                <a16:creationId xmlns:a16="http://schemas.microsoft.com/office/drawing/2014/main" id="{4DEA42D6-0105-7C46-A181-BE0AC41D8A64}"/>
              </a:ext>
            </a:extLst>
          </p:cNvPr>
          <p:cNvSpPr>
            <a:spLocks noGrp="1"/>
          </p:cNvSpPr>
          <p:nvPr>
            <p:ph type="title"/>
          </p:nvPr>
        </p:nvSpPr>
        <p:spPr/>
        <p:txBody>
          <a:bodyPr/>
          <a:lstStyle/>
          <a:p>
            <a:r>
              <a:rPr lang="en-US" dirty="0"/>
              <a:t>Packaging Your Composite Resource	</a:t>
            </a:r>
          </a:p>
        </p:txBody>
      </p:sp>
    </p:spTree>
    <p:extLst>
      <p:ext uri="{BB962C8B-B14F-4D97-AF65-F5344CB8AC3E}">
        <p14:creationId xmlns:p14="http://schemas.microsoft.com/office/powerpoint/2010/main" val="38280029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02191"/>
            <a:ext cx="11653523" cy="4068806"/>
          </a:xfrm>
        </p:spPr>
        <p:txBody>
          <a:bodyPr/>
          <a:lstStyle/>
          <a:p>
            <a:r>
              <a:rPr lang="en-US" sz="3600" dirty="0"/>
              <a:t>Break out the DSC that creates the folders into a composite DSC</a:t>
            </a:r>
          </a:p>
          <a:p>
            <a:r>
              <a:rPr lang="en-US" sz="3600" dirty="0"/>
              <a:t>Leave the DSC that creates the SMB shares.</a:t>
            </a:r>
          </a:p>
          <a:p>
            <a:pPr lvl="1"/>
            <a:r>
              <a:rPr lang="en-US" sz="2000" dirty="0"/>
              <a:t>Don’t forget your </a:t>
            </a:r>
            <a:r>
              <a:rPr lang="en-US" sz="2000" dirty="0" err="1"/>
              <a:t>DependsOn</a:t>
            </a:r>
            <a:r>
              <a:rPr lang="en-US" sz="2000" dirty="0"/>
              <a:t> section in the DSC</a:t>
            </a:r>
          </a:p>
          <a:p>
            <a:r>
              <a:rPr lang="en-US" sz="3600" dirty="0"/>
              <a:t>Find the directory structure</a:t>
            </a:r>
          </a:p>
          <a:p>
            <a:r>
              <a:rPr lang="en-US" sz="3600" dirty="0"/>
              <a:t>Create your Manifests: </a:t>
            </a:r>
            <a:r>
              <a:rPr lang="en-US" sz="2000" b="1" dirty="0">
                <a:latin typeface="Courier" pitchFamily="2" charset="0"/>
              </a:rPr>
              <a:t>New-</a:t>
            </a:r>
            <a:r>
              <a:rPr lang="en-US" sz="2000" b="1" dirty="0" err="1">
                <a:latin typeface="Courier" pitchFamily="2" charset="0"/>
              </a:rPr>
              <a:t>ModuleManifest</a:t>
            </a:r>
            <a:r>
              <a:rPr lang="en-US" sz="2000" b="1" dirty="0">
                <a:latin typeface="Courier" pitchFamily="2" charset="0"/>
              </a:rPr>
              <a:t> –Path xxx </a:t>
            </a:r>
          </a:p>
          <a:p>
            <a:r>
              <a:rPr lang="en-US" sz="3600" dirty="0"/>
              <a:t>Package manually</a:t>
            </a:r>
            <a:endParaRPr lang="en-US" b="1" dirty="0">
              <a:latin typeface="+mj-lt"/>
            </a:endParaRPr>
          </a:p>
        </p:txBody>
      </p:sp>
      <p:sp>
        <p:nvSpPr>
          <p:cNvPr id="3" name="Title 2"/>
          <p:cNvSpPr>
            <a:spLocks noGrp="1"/>
          </p:cNvSpPr>
          <p:nvPr>
            <p:ph type="title"/>
          </p:nvPr>
        </p:nvSpPr>
        <p:spPr/>
        <p:txBody>
          <a:bodyPr/>
          <a:lstStyle/>
          <a:p>
            <a:r>
              <a:rPr lang="en-US" dirty="0"/>
              <a:t>DSC Challenge #4</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338302644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26045" y="2848039"/>
            <a:ext cx="8539909" cy="1161921"/>
          </a:xfrm>
        </p:spPr>
        <p:txBody>
          <a:bodyPr/>
          <a:lstStyle/>
          <a:p>
            <a:r>
              <a:rPr lang="en-US" dirty="0"/>
              <a:t>Bonus DSC Challenges</a:t>
            </a:r>
          </a:p>
        </p:txBody>
      </p:sp>
    </p:spTree>
    <p:extLst>
      <p:ext uri="{BB962C8B-B14F-4D97-AF65-F5344CB8AC3E}">
        <p14:creationId xmlns:p14="http://schemas.microsoft.com/office/powerpoint/2010/main" val="167757969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Add a DSC extension to the ARM Template</a:t>
            </a:r>
          </a:p>
          <a:p>
            <a:r>
              <a:rPr lang="en-US" dirty="0"/>
              <a:t>Add a DSC script to enable IIS and turn off the default website</a:t>
            </a:r>
          </a:p>
          <a:p>
            <a:r>
              <a:rPr lang="en-US" dirty="0"/>
              <a:t>Go through the motions of packaging the DSC script up and deploying via blob storage</a:t>
            </a:r>
          </a:p>
          <a:p>
            <a:pPr marL="0" indent="0">
              <a:buNone/>
            </a:pPr>
            <a:endParaRPr lang="en-US" dirty="0"/>
          </a:p>
        </p:txBody>
      </p:sp>
      <p:sp>
        <p:nvSpPr>
          <p:cNvPr id="3" name="Title 2"/>
          <p:cNvSpPr>
            <a:spLocks noGrp="1"/>
          </p:cNvSpPr>
          <p:nvPr>
            <p:ph type="title"/>
          </p:nvPr>
        </p:nvSpPr>
        <p:spPr/>
        <p:txBody>
          <a:bodyPr/>
          <a:lstStyle/>
          <a:p>
            <a:r>
              <a:rPr lang="en-US" dirty="0"/>
              <a:t>Bonus DSC Challenge #1</a:t>
            </a:r>
            <a:br>
              <a:rPr lang="en-US" dirty="0"/>
            </a:br>
            <a:r>
              <a:rPr lang="en-US" sz="3600" dirty="0">
                <a:solidFill>
                  <a:srgbClr val="0078D7"/>
                </a:solidFill>
              </a:rPr>
              <a:t>Windows Web Server</a:t>
            </a:r>
            <a:endParaRPr lang="en-US" dirty="0">
              <a:solidFill>
                <a:srgbClr val="0078D7"/>
              </a:solidFill>
            </a:endParaRPr>
          </a:p>
        </p:txBody>
      </p:sp>
    </p:spTree>
    <p:extLst>
      <p:ext uri="{BB962C8B-B14F-4D97-AF65-F5344CB8AC3E}">
        <p14:creationId xmlns:p14="http://schemas.microsoft.com/office/powerpoint/2010/main" val="253687004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167003"/>
          </a:xfrm>
        </p:spPr>
        <p:txBody>
          <a:bodyPr/>
          <a:lstStyle/>
          <a:p>
            <a:r>
              <a:rPr lang="en-US" dirty="0"/>
              <a:t>Extend the DSC by creating a new website</a:t>
            </a:r>
          </a:p>
          <a:p>
            <a:r>
              <a:rPr lang="en-US" dirty="0"/>
              <a:t>Pull a ZIP file from blob storage</a:t>
            </a:r>
          </a:p>
          <a:p>
            <a:r>
              <a:rPr lang="en-US" dirty="0"/>
              <a:t>Unpack the zip file into a new site directory</a:t>
            </a:r>
          </a:p>
        </p:txBody>
      </p:sp>
      <p:sp>
        <p:nvSpPr>
          <p:cNvPr id="3" name="Title 2"/>
          <p:cNvSpPr>
            <a:spLocks noGrp="1"/>
          </p:cNvSpPr>
          <p:nvPr>
            <p:ph type="title"/>
          </p:nvPr>
        </p:nvSpPr>
        <p:spPr/>
        <p:txBody>
          <a:bodyPr/>
          <a:lstStyle/>
          <a:p>
            <a:r>
              <a:rPr lang="en-US" dirty="0"/>
              <a:t>Bonus DSC Challenge #2</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196661342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589620"/>
          </a:xfrm>
        </p:spPr>
        <p:txBody>
          <a:bodyPr/>
          <a:lstStyle/>
          <a:p>
            <a:r>
              <a:rPr lang="en-US" dirty="0"/>
              <a:t>Break out the DSC that enables IIS and disables the default website into a composite DSC</a:t>
            </a:r>
          </a:p>
          <a:p>
            <a:r>
              <a:rPr lang="en-US" dirty="0"/>
              <a:t>Leave the custom web site things in the main DSC script</a:t>
            </a:r>
          </a:p>
        </p:txBody>
      </p:sp>
      <p:sp>
        <p:nvSpPr>
          <p:cNvPr id="3" name="Title 2"/>
          <p:cNvSpPr>
            <a:spLocks noGrp="1"/>
          </p:cNvSpPr>
          <p:nvPr>
            <p:ph type="title"/>
          </p:nvPr>
        </p:nvSpPr>
        <p:spPr/>
        <p:txBody>
          <a:bodyPr/>
          <a:lstStyle/>
          <a:p>
            <a:r>
              <a:rPr lang="en-US" dirty="0"/>
              <a:t>Bonus DSC Challenge #3</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188286826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4.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5.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60DD8F652F1944BE71621823B93445" ma:contentTypeVersion="8" ma:contentTypeDescription="Create a new document." ma:contentTypeScope="" ma:versionID="9c7b52ebda61ed6660e412dfc58f2726">
  <xsd:schema xmlns:xsd="http://www.w3.org/2001/XMLSchema" xmlns:xs="http://www.w3.org/2001/XMLSchema" xmlns:p="http://schemas.microsoft.com/office/2006/metadata/properties" xmlns:ns2="d5681aaf-e75d-4680-b6a5-67eaf1333073" targetNamespace="http://schemas.microsoft.com/office/2006/metadata/properties" ma:root="true" ma:fieldsID="6137137351698cc67c277496134bafdb" ns2:_="">
    <xsd:import namespace="d5681aaf-e75d-4680-b6a5-67eaf13330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681aaf-e75d-4680-b6a5-67eaf13330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BCF8EE-F7A9-4041-926B-7DD7A41378BA}">
  <ds:schemaRefs>
    <ds:schemaRef ds:uri="http://purl.org/dc/terms/"/>
    <ds:schemaRef ds:uri="http://schemas.microsoft.com/office/2006/metadata/properties"/>
    <ds:schemaRef ds:uri="http://www.w3.org/XML/1998/namespac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d5681aaf-e75d-4680-b6a5-67eaf1333073"/>
    <ds:schemaRef ds:uri="http://purl.org/dc/dcmitype/"/>
  </ds:schemaRefs>
</ds:datastoreItem>
</file>

<file path=customXml/itemProps2.xml><?xml version="1.0" encoding="utf-8"?>
<ds:datastoreItem xmlns:ds="http://schemas.openxmlformats.org/officeDocument/2006/customXml" ds:itemID="{E2D8C8E8-07D4-4D3A-BA88-1D305FF7987C}">
  <ds:schemaRefs>
    <ds:schemaRef ds:uri="http://schemas.microsoft.com/sharepoint/v3/contenttype/forms"/>
  </ds:schemaRefs>
</ds:datastoreItem>
</file>

<file path=customXml/itemProps3.xml><?xml version="1.0" encoding="utf-8"?>
<ds:datastoreItem xmlns:ds="http://schemas.openxmlformats.org/officeDocument/2006/customXml" ds:itemID="{1F6FBE96-CBAD-47C0-A7E6-A610909A89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681aaf-e75d-4680-b6a5-67eaf13330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6782</Words>
  <Application>Microsoft Office PowerPoint</Application>
  <PresentationFormat>Widescreen</PresentationFormat>
  <Paragraphs>771</Paragraphs>
  <Slides>100</Slides>
  <Notes>97</Notes>
  <HiddenSlides>9</HiddenSlides>
  <MMClips>0</MMClips>
  <ScaleCrop>false</ScaleCrop>
  <HeadingPairs>
    <vt:vector size="6" baseType="variant">
      <vt:variant>
        <vt:lpstr>Fonts Used</vt:lpstr>
      </vt:variant>
      <vt:variant>
        <vt:i4>16</vt:i4>
      </vt:variant>
      <vt:variant>
        <vt:lpstr>Theme</vt:lpstr>
      </vt:variant>
      <vt:variant>
        <vt:i4>15</vt:i4>
      </vt:variant>
      <vt:variant>
        <vt:lpstr>Slide Titles</vt:lpstr>
      </vt:variant>
      <vt:variant>
        <vt:i4>100</vt:i4>
      </vt:variant>
    </vt:vector>
  </HeadingPairs>
  <TitlesOfParts>
    <vt:vector size="131" baseType="lpstr">
      <vt:lpstr>Arial</vt:lpstr>
      <vt:lpstr>Calibri</vt:lpstr>
      <vt:lpstr>Calibri Light</vt:lpstr>
      <vt:lpstr>Consolas</vt:lpstr>
      <vt:lpstr>Courier</vt:lpstr>
      <vt:lpstr>Courier New</vt:lpstr>
      <vt:lpstr>Gill Sans MT</vt:lpstr>
      <vt:lpstr>Impact</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What The Hack</vt:lpstr>
      <vt:lpstr>PowerPoint Presentation</vt:lpstr>
      <vt:lpstr>Challenge #0 Get your machines ready!</vt:lpstr>
      <vt:lpstr>Infrastructure as Code</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Azure Resource Manager</vt:lpstr>
      <vt:lpstr>PowerPoint Presentation</vt:lpstr>
      <vt:lpstr>Resource Providers</vt:lpstr>
      <vt:lpstr>Resource Groups</vt:lpstr>
      <vt:lpstr>Resource Group Lifecycle</vt:lpstr>
      <vt:lpstr>PowerPoint Presentation</vt:lpstr>
      <vt:lpstr>Access Control: RBAC</vt:lpstr>
      <vt:lpstr>Azure Resource Manager Terminology</vt:lpstr>
      <vt:lpstr>Scripting vs Declarative</vt:lpstr>
      <vt:lpstr>Let’s get a look at a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Template Tools ( http://aka.ms/azuretools )</vt:lpstr>
      <vt:lpstr>Challenge #1 Create a “Hello World” template</vt:lpstr>
      <vt:lpstr>ARM Templates Recap</vt:lpstr>
      <vt:lpstr>Debugging…</vt:lpstr>
      <vt:lpstr>The template – Parameters (re-visited)</vt:lpstr>
      <vt:lpstr>Parameter Files</vt:lpstr>
      <vt:lpstr>Creating a template How to find template samples…</vt:lpstr>
      <vt:lpstr>Challenge #2 Deploy a simple network stack</vt:lpstr>
      <vt:lpstr>ARM Template  Functions</vt:lpstr>
      <vt:lpstr>ARM Template Function: resourceGroup()</vt:lpstr>
      <vt:lpstr>Snippet: resourceGroup() in action</vt:lpstr>
      <vt:lpstr>ARM Template Function: concat()</vt:lpstr>
      <vt:lpstr>concat()…array and object function</vt:lpstr>
      <vt:lpstr>Snippet: concat() in action</vt:lpstr>
      <vt:lpstr>ARM Template Function: resourceId() </vt:lpstr>
      <vt:lpstr>ResourceID property</vt:lpstr>
      <vt:lpstr>resourceId()… The Resource Function</vt:lpstr>
      <vt:lpstr>Challenge #3 Deploy more than one resource</vt:lpstr>
      <vt:lpstr>Handling Secrets with Azure Key Vault AKA: Don’t Get Fired!</vt:lpstr>
      <vt:lpstr>Challenge #4  Let’s stay employed…</vt:lpstr>
      <vt:lpstr>ARM Template More Functions…</vt:lpstr>
      <vt:lpstr>ARM Template Function: toLower()</vt:lpstr>
      <vt:lpstr>toLower()…string function</vt:lpstr>
      <vt:lpstr>Error without toLower()</vt:lpstr>
      <vt:lpstr>Advanced Functions: Food for thought</vt:lpstr>
      <vt:lpstr>Practices to avoid. . . ( !best practices )</vt:lpstr>
      <vt:lpstr>Challenge #5 (Windows) Let’s do something real…</vt:lpstr>
      <vt:lpstr>Challenge #5 (Linux) Let’s do something real…</vt:lpstr>
      <vt:lpstr>ARM Templates: configuration management via custom script extension</vt:lpstr>
      <vt:lpstr>Challenge #6  Configure the VM</vt:lpstr>
      <vt:lpstr>ARM Templates: Implementing high availability</vt:lpstr>
      <vt:lpstr>High Availability  What does that mean?</vt:lpstr>
      <vt:lpstr>High Availability  How do you implement it?</vt:lpstr>
      <vt:lpstr>ARM Template Function: copyIndex() aka looping</vt:lpstr>
      <vt:lpstr>copyIndex()… Numeric Function</vt:lpstr>
      <vt:lpstr>PowerPoint Presentation</vt:lpstr>
      <vt:lpstr>Verbose output</vt:lpstr>
      <vt:lpstr>Can I create more meaningful names?</vt:lpstr>
      <vt:lpstr>Got it working…finally</vt:lpstr>
      <vt:lpstr>Final notes on looping with copyIndex()</vt:lpstr>
      <vt:lpstr>Challenge #7 Make it highly available!</vt:lpstr>
      <vt:lpstr>ARM Templates: Configuring a Load Balancer</vt:lpstr>
      <vt:lpstr>Challenge #9 Let in the SSH in</vt:lpstr>
      <vt:lpstr>ARM Templates: VM Scale Sets – a better way!</vt:lpstr>
      <vt:lpstr>Challenge #10 A better way to HA</vt:lpstr>
      <vt:lpstr>ARM Templates: Configuration management via custom script extension</vt:lpstr>
      <vt:lpstr>Challenge #11 Configure the VM</vt:lpstr>
      <vt:lpstr>ARM Advanced Feature: Linked Templates</vt:lpstr>
      <vt:lpstr>Linked/Nested Templates</vt:lpstr>
      <vt:lpstr>PowerPoint Presentation</vt:lpstr>
      <vt:lpstr>What about linking to “private” templates?</vt:lpstr>
      <vt:lpstr>Challenge #12 Break it up!</vt:lpstr>
      <vt:lpstr>Desired State Configuration</vt:lpstr>
      <vt:lpstr>Desired State Configuration (aka DSC) Demo here…</vt:lpstr>
      <vt:lpstr>Desired State Configuration (aka DSC) Built in DSC Resources…</vt:lpstr>
      <vt:lpstr>Desired State Configuration (aka DSC) What goes where…</vt:lpstr>
      <vt:lpstr>A File Server!!!</vt:lpstr>
      <vt:lpstr>DSC Challenge #2 Hello World DSC</vt:lpstr>
      <vt:lpstr>Using DSC Resources How to fish for new ones…</vt:lpstr>
      <vt:lpstr>Using DSC Resources Once you find the droid you’re looking for…</vt:lpstr>
      <vt:lpstr>DSC Challenge #3 More complex DSC</vt:lpstr>
      <vt:lpstr>Composite DSC Let’s refactor out some common code…</vt:lpstr>
      <vt:lpstr>Composite DSC - Layout</vt:lpstr>
      <vt:lpstr>Packaging Your Composite Resource </vt:lpstr>
      <vt:lpstr>DSC Challenge #4 Composite DSC</vt:lpstr>
      <vt:lpstr>Bonus DSC Challenges</vt:lpstr>
      <vt:lpstr>Bonus DSC Challenge #1 Windows Web Server</vt:lpstr>
      <vt:lpstr>Bonus DSC Challenge #2 More complex DSC</vt:lpstr>
      <vt:lpstr>Bonus DSC Challenge #3 Composite DSC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2021-09-16T17:24:17Z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0x0101002D60DD8F652F1944BE71621823B93445</vt:lpwstr>
  </property>
</Properties>
</file>